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8" r:id="rId1"/>
  </p:sldMasterIdLst>
  <p:notesMasterIdLst>
    <p:notesMasterId r:id="rId44"/>
  </p:notesMasterIdLst>
  <p:sldIdLst>
    <p:sldId id="256" r:id="rId2"/>
    <p:sldId id="259" r:id="rId3"/>
    <p:sldId id="257" r:id="rId4"/>
    <p:sldId id="260" r:id="rId5"/>
    <p:sldId id="261" r:id="rId6"/>
    <p:sldId id="262" r:id="rId7"/>
    <p:sldId id="263" r:id="rId8"/>
    <p:sldId id="264" r:id="rId9"/>
    <p:sldId id="265" r:id="rId10"/>
    <p:sldId id="285" r:id="rId11"/>
    <p:sldId id="284" r:id="rId12"/>
    <p:sldId id="286" r:id="rId13"/>
    <p:sldId id="266" r:id="rId14"/>
    <p:sldId id="267" r:id="rId15"/>
    <p:sldId id="268" r:id="rId16"/>
    <p:sldId id="269" r:id="rId17"/>
    <p:sldId id="270" r:id="rId18"/>
    <p:sldId id="271" r:id="rId19"/>
    <p:sldId id="272" r:id="rId20"/>
    <p:sldId id="273" r:id="rId21"/>
    <p:sldId id="274" r:id="rId22"/>
    <p:sldId id="280" r:id="rId23"/>
    <p:sldId id="275" r:id="rId24"/>
    <p:sldId id="276" r:id="rId25"/>
    <p:sldId id="281" r:id="rId26"/>
    <p:sldId id="282" r:id="rId27"/>
    <p:sldId id="283" r:id="rId28"/>
    <p:sldId id="277" r:id="rId29"/>
    <p:sldId id="278" r:id="rId30"/>
    <p:sldId id="279" r:id="rId31"/>
    <p:sldId id="288" r:id="rId32"/>
    <p:sldId id="289" r:id="rId33"/>
    <p:sldId id="290" r:id="rId34"/>
    <p:sldId id="291" r:id="rId35"/>
    <p:sldId id="292" r:id="rId36"/>
    <p:sldId id="299" r:id="rId37"/>
    <p:sldId id="293" r:id="rId38"/>
    <p:sldId id="300" r:id="rId39"/>
    <p:sldId id="301" r:id="rId40"/>
    <p:sldId id="296" r:id="rId41"/>
    <p:sldId id="303" r:id="rId42"/>
    <p:sldId id="304" r:id="rId43"/>
  </p:sldIdLst>
  <p:sldSz cx="9144000" cy="6858000" type="screen4x3"/>
  <p:notesSz cx="6858000" cy="9144000"/>
  <p:embeddedFontLst>
    <p:embeddedFont>
      <p:font typeface="Calibri" panose="020F0502020204030204" pitchFamily="34" charset="0"/>
      <p:regular r:id="rId45"/>
      <p:bold r:id="rId46"/>
      <p:italic r:id="rId47"/>
      <p:boldItalic r:id="rId48"/>
    </p:embeddedFont>
    <p:embeddedFont>
      <p:font typeface="Calibri Light" panose="020F0302020204030204" pitchFamily="34" charset="0"/>
      <p:regular r:id="rId49"/>
      <p:italic r:id="rId5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2607"/>
    <a:srgbClr val="BC2006"/>
    <a:srgbClr val="008C00"/>
    <a:srgbClr val="69B7CD"/>
    <a:srgbClr val="E95612"/>
    <a:srgbClr val="0066CC"/>
    <a:srgbClr val="DD4B08"/>
    <a:srgbClr val="CC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948" autoAdjust="0"/>
  </p:normalViewPr>
  <p:slideViewPr>
    <p:cSldViewPr>
      <p:cViewPr varScale="1">
        <p:scale>
          <a:sx n="61" d="100"/>
          <a:sy n="61" d="100"/>
        </p:scale>
        <p:origin x="1656" y="7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596E7B-64BC-4B14-9FE3-9BDD35F0B566}" type="datetimeFigureOut">
              <a:rPr lang="en-US" smtClean="0"/>
              <a:t>4/11/2019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CB2B43-77EA-4659-99D2-D9864EEEF861}" type="slidenum">
              <a:rPr lang="en-US" smtClean="0"/>
              <a:t>‹#›</a:t>
            </a:fld>
            <a:endParaRPr lang="en-US"/>
          </a:p>
        </p:txBody>
      </p:sp>
    </p:spTree>
    <p:extLst>
      <p:ext uri="{BB962C8B-B14F-4D97-AF65-F5344CB8AC3E}">
        <p14:creationId xmlns:p14="http://schemas.microsoft.com/office/powerpoint/2010/main" val="3279459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3DC652C-E2CF-41E3-94E5-4DEFBC408DB9}"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1F7866-BAB0-404C-B80A-0A091DECADAC}"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8690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DC652C-E2CF-41E3-94E5-4DEFBC408DB9}"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1F7866-BAB0-404C-B80A-0A091DECADAC}" type="slidenum">
              <a:rPr lang="en-US" smtClean="0"/>
              <a:t>‹#›</a:t>
            </a:fld>
            <a:endParaRPr lang="en-US"/>
          </a:p>
        </p:txBody>
      </p:sp>
    </p:spTree>
    <p:extLst>
      <p:ext uri="{BB962C8B-B14F-4D97-AF65-F5344CB8AC3E}">
        <p14:creationId xmlns:p14="http://schemas.microsoft.com/office/powerpoint/2010/main" val="111080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DC652C-E2CF-41E3-94E5-4DEFBC408DB9}"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1F7866-BAB0-404C-B80A-0A091DECADAC}" type="slidenum">
              <a:rPr lang="en-US" smtClean="0"/>
              <a:t>‹#›</a:t>
            </a:fld>
            <a:endParaRPr lang="en-US"/>
          </a:p>
        </p:txBody>
      </p:sp>
    </p:spTree>
    <p:extLst>
      <p:ext uri="{BB962C8B-B14F-4D97-AF65-F5344CB8AC3E}">
        <p14:creationId xmlns:p14="http://schemas.microsoft.com/office/powerpoint/2010/main" val="3228945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DC652C-E2CF-41E3-94E5-4DEFBC408DB9}"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1F7866-BAB0-404C-B80A-0A091DECADAC}" type="slidenum">
              <a:rPr lang="en-US" smtClean="0"/>
              <a:t>‹#›</a:t>
            </a:fld>
            <a:endParaRPr lang="en-US"/>
          </a:p>
        </p:txBody>
      </p:sp>
    </p:spTree>
    <p:extLst>
      <p:ext uri="{BB962C8B-B14F-4D97-AF65-F5344CB8AC3E}">
        <p14:creationId xmlns:p14="http://schemas.microsoft.com/office/powerpoint/2010/main" val="3495282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3DC652C-E2CF-41E3-94E5-4DEFBC408DB9}"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1F7866-BAB0-404C-B80A-0A091DECADAC}"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9944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3DC652C-E2CF-41E3-94E5-4DEFBC408DB9}" type="datetimeFigureOut">
              <a:rPr lang="en-US" smtClean="0"/>
              <a:t>4/11/2019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1F7866-BAB0-404C-B80A-0A091DECADAC}" type="slidenum">
              <a:rPr lang="en-US" smtClean="0"/>
              <a:t>‹#›</a:t>
            </a:fld>
            <a:endParaRPr lang="en-US"/>
          </a:p>
        </p:txBody>
      </p:sp>
    </p:spTree>
    <p:extLst>
      <p:ext uri="{BB962C8B-B14F-4D97-AF65-F5344CB8AC3E}">
        <p14:creationId xmlns:p14="http://schemas.microsoft.com/office/powerpoint/2010/main" val="2621806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3DC652C-E2CF-41E3-94E5-4DEFBC408DB9}" type="datetimeFigureOut">
              <a:rPr lang="en-US" smtClean="0"/>
              <a:t>4/11/2019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1F7866-BAB0-404C-B80A-0A091DECADAC}" type="slidenum">
              <a:rPr lang="en-US" smtClean="0"/>
              <a:t>‹#›</a:t>
            </a:fld>
            <a:endParaRPr lang="en-US"/>
          </a:p>
        </p:txBody>
      </p:sp>
    </p:spTree>
    <p:extLst>
      <p:ext uri="{BB962C8B-B14F-4D97-AF65-F5344CB8AC3E}">
        <p14:creationId xmlns:p14="http://schemas.microsoft.com/office/powerpoint/2010/main" val="539889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3DC652C-E2CF-41E3-94E5-4DEFBC408DB9}" type="datetimeFigureOut">
              <a:rPr lang="en-US" smtClean="0"/>
              <a:t>4/11/2019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1F7866-BAB0-404C-B80A-0A091DECADAC}" type="slidenum">
              <a:rPr lang="en-US" smtClean="0"/>
              <a:t>‹#›</a:t>
            </a:fld>
            <a:endParaRPr lang="en-US"/>
          </a:p>
        </p:txBody>
      </p:sp>
    </p:spTree>
    <p:extLst>
      <p:ext uri="{BB962C8B-B14F-4D97-AF65-F5344CB8AC3E}">
        <p14:creationId xmlns:p14="http://schemas.microsoft.com/office/powerpoint/2010/main" val="3323063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3DC652C-E2CF-41E3-94E5-4DEFBC408DB9}" type="datetimeFigureOut">
              <a:rPr lang="en-US" smtClean="0"/>
              <a:t>4/11/2019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0D1F7866-BAB0-404C-B80A-0A091DECADAC}" type="slidenum">
              <a:rPr lang="en-US" smtClean="0"/>
              <a:t>‹#›</a:t>
            </a:fld>
            <a:endParaRPr lang="en-US"/>
          </a:p>
        </p:txBody>
      </p:sp>
    </p:spTree>
    <p:extLst>
      <p:ext uri="{BB962C8B-B14F-4D97-AF65-F5344CB8AC3E}">
        <p14:creationId xmlns:p14="http://schemas.microsoft.com/office/powerpoint/2010/main" val="15883107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63DC652C-E2CF-41E3-94E5-4DEFBC408DB9}" type="datetimeFigureOut">
              <a:rPr lang="en-US" smtClean="0"/>
              <a:t>4/11/2019</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D1F7866-BAB0-404C-B80A-0A091DECADAC}" type="slidenum">
              <a:rPr lang="en-US" smtClean="0"/>
              <a:t>‹#›</a:t>
            </a:fld>
            <a:endParaRPr lang="en-US"/>
          </a:p>
        </p:txBody>
      </p:sp>
    </p:spTree>
    <p:extLst>
      <p:ext uri="{BB962C8B-B14F-4D97-AF65-F5344CB8AC3E}">
        <p14:creationId xmlns:p14="http://schemas.microsoft.com/office/powerpoint/2010/main" val="1680001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3DC652C-E2CF-41E3-94E5-4DEFBC408DB9}" type="datetimeFigureOut">
              <a:rPr lang="en-US" smtClean="0"/>
              <a:t>4/11/2019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1F7866-BAB0-404C-B80A-0A091DECADAC}" type="slidenum">
              <a:rPr lang="en-US" smtClean="0"/>
              <a:t>‹#›</a:t>
            </a:fld>
            <a:endParaRPr lang="en-US"/>
          </a:p>
        </p:txBody>
      </p:sp>
    </p:spTree>
    <p:extLst>
      <p:ext uri="{BB962C8B-B14F-4D97-AF65-F5344CB8AC3E}">
        <p14:creationId xmlns:p14="http://schemas.microsoft.com/office/powerpoint/2010/main" val="3783672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63DC652C-E2CF-41E3-94E5-4DEFBC408DB9}" type="datetimeFigureOut">
              <a:rPr lang="en-US" smtClean="0"/>
              <a:t>4/11/2019</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0D1F7866-BAB0-404C-B80A-0A091DECADAC}" type="slidenum">
              <a:rPr lang="en-US" smtClean="0"/>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4786460"/>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hyperlink" Target="https://aws.amazon.com/sdk-for-node-js" TargetMode="External"/><Relationship Id="rId2" Type="http://schemas.openxmlformats.org/officeDocument/2006/relationships/hyperlink" Target="http://nodejs.org/" TargetMode="Externa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611560" y="2441437"/>
            <a:ext cx="7772400" cy="1470025"/>
          </a:xfrm>
        </p:spPr>
        <p:txBody>
          <a:bodyPr>
            <a:normAutofit/>
          </a:bodyPr>
          <a:lstStyle/>
          <a:p>
            <a:r>
              <a:rPr lang="fr-FR" sz="4000" dirty="0">
                <a:latin typeface="Claire Hand" panose="02000506040000020004" pitchFamily="50" charset="0"/>
                <a:cs typeface="Arial" panose="020B0604020202020204" pitchFamily="34" charset="0"/>
              </a:rPr>
              <a:t>AWS Microservices</a:t>
            </a:r>
            <a:endParaRPr lang="en-US" sz="4000" dirty="0">
              <a:latin typeface="Claire Hand" panose="02000506040000020004" pitchFamily="50" charset="0"/>
              <a:cs typeface="Arial" panose="020B0604020202020204" pitchFamily="34" charset="0"/>
            </a:endParaRPr>
          </a:p>
        </p:txBody>
      </p:sp>
      <p:sp>
        <p:nvSpPr>
          <p:cNvPr id="4" name="AutoShape 2" descr="Résultat de recherche d'images pour &quot;Cern logo&qu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Résultat de recherche d'images pour &quot;Microservices&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60338"/>
            <a:ext cx="4776465" cy="1853269"/>
          </a:xfrm>
          <a:prstGeom prst="rect">
            <a:avLst/>
          </a:prstGeom>
          <a:noFill/>
          <a:extLst>
            <a:ext uri="{909E8E84-426E-40DD-AFC4-6F175D3DCCD1}">
              <a14:hiddenFill xmlns:a14="http://schemas.microsoft.com/office/drawing/2010/main">
                <a:solidFill>
                  <a:srgbClr val="FFFFFF"/>
                </a:solidFill>
              </a14:hiddenFill>
            </a:ext>
          </a:extLst>
        </p:spPr>
      </p:pic>
      <p:sp>
        <p:nvSpPr>
          <p:cNvPr id="7" name="Titre 1"/>
          <p:cNvSpPr txBox="1">
            <a:spLocks/>
          </p:cNvSpPr>
          <p:nvPr/>
        </p:nvSpPr>
        <p:spPr>
          <a:xfrm>
            <a:off x="2411760" y="4725144"/>
            <a:ext cx="5616624"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2800" dirty="0">
                <a:latin typeface="Claire Hand" panose="02000506040000020004" pitchFamily="50" charset="0"/>
                <a:cs typeface="Arial" panose="020B0604020202020204" pitchFamily="34" charset="0"/>
              </a:rPr>
              <a:t>Udayakumar Mathivanan</a:t>
            </a:r>
          </a:p>
          <a:p>
            <a:r>
              <a:rPr lang="fr-FR" sz="2800" dirty="0">
                <a:latin typeface="Claire Hand" panose="02000506040000020004" pitchFamily="50" charset="0"/>
                <a:cs typeface="Arial" panose="020B0604020202020204" pitchFamily="34" charset="0"/>
              </a:rPr>
              <a:t>Cloud Solution Architect</a:t>
            </a:r>
            <a:endParaRPr lang="en-US" sz="2800" dirty="0">
              <a:latin typeface="Claire Hand" panose="02000506040000020004" pitchFamily="50" charset="0"/>
              <a:cs typeface="Arial" panose="020B0604020202020204" pitchFamily="34" charset="0"/>
            </a:endParaRPr>
          </a:p>
        </p:txBody>
      </p:sp>
      <p:pic>
        <p:nvPicPr>
          <p:cNvPr id="11" name="Picture 10"/>
          <p:cNvPicPr/>
          <p:nvPr/>
        </p:nvPicPr>
        <p:blipFill>
          <a:blip r:embed="rId3">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935030" y="5157192"/>
            <a:ext cx="1521460" cy="223520"/>
          </a:xfrm>
          <a:prstGeom prst="rect">
            <a:avLst/>
          </a:prstGeom>
          <a:noFill/>
          <a:ln>
            <a:noFill/>
          </a:ln>
        </p:spPr>
      </p:pic>
      <p:pic>
        <p:nvPicPr>
          <p:cNvPr id="12" name="Picture 11"/>
          <p:cNvPicPr/>
          <p:nvPr/>
        </p:nvPicPr>
        <p:blipFill>
          <a:blip r:embed="rId5">
            <a:biLevel thresh="75000"/>
            <a:extLst>
              <a:ext uri="{28A0092B-C50C-407E-A947-70E740481C1C}">
                <a14:useLocalDpi xmlns:a14="http://schemas.microsoft.com/office/drawing/2010/main" val="0"/>
              </a:ext>
            </a:extLst>
          </a:blip>
          <a:srcRect/>
          <a:stretch>
            <a:fillRect/>
          </a:stretch>
        </p:blipFill>
        <p:spPr bwMode="auto">
          <a:xfrm>
            <a:off x="940745" y="5464532"/>
            <a:ext cx="1391920" cy="97155"/>
          </a:xfrm>
          <a:prstGeom prst="rect">
            <a:avLst/>
          </a:prstGeom>
          <a:noFill/>
          <a:ln>
            <a:noFill/>
          </a:ln>
        </p:spPr>
      </p:pic>
      <p:pic>
        <p:nvPicPr>
          <p:cNvPr id="13" name="Picture 12"/>
          <p:cNvPicPr/>
          <p:nvPr/>
        </p:nvPicPr>
        <p:blipFill>
          <a:blip r:embed="rId6">
            <a:biLevel thresh="75000"/>
            <a:extLst>
              <a:ext uri="{28A0092B-C50C-407E-A947-70E740481C1C}">
                <a14:useLocalDpi xmlns:a14="http://schemas.microsoft.com/office/drawing/2010/main" val="0"/>
              </a:ext>
            </a:extLst>
          </a:blip>
          <a:srcRect/>
          <a:stretch>
            <a:fillRect/>
          </a:stretch>
        </p:blipFill>
        <p:spPr bwMode="auto">
          <a:xfrm>
            <a:off x="941380" y="5686782"/>
            <a:ext cx="1016635" cy="95885"/>
          </a:xfrm>
          <a:prstGeom prst="rect">
            <a:avLst/>
          </a:prstGeom>
          <a:noFill/>
          <a:ln>
            <a:noFill/>
          </a:ln>
        </p:spPr>
      </p:pic>
    </p:spTree>
    <p:extLst>
      <p:ext uri="{BB962C8B-B14F-4D97-AF65-F5344CB8AC3E}">
        <p14:creationId xmlns:p14="http://schemas.microsoft.com/office/powerpoint/2010/main" val="32834065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88" y="601676"/>
            <a:ext cx="7543800" cy="612617"/>
          </a:xfrm>
        </p:spPr>
        <p:txBody>
          <a:bodyPr>
            <a:normAutofit fontScale="90000"/>
          </a:bodyPr>
          <a:lstStyle/>
          <a:p>
            <a:r>
              <a:rPr lang="en-US" sz="4000" dirty="0">
                <a:solidFill>
                  <a:schemeClr val="tx1">
                    <a:lumMod val="85000"/>
                    <a:lumOff val="15000"/>
                  </a:schemeClr>
                </a:solidFill>
                <a:latin typeface="Claire Hand" panose="02000506040000020004" pitchFamily="50" charset="0"/>
                <a:cs typeface="Arial" panose="020B0604020202020204" pitchFamily="34" charset="0"/>
              </a:rPr>
              <a:t>Blue/Green Deployment</a:t>
            </a:r>
          </a:p>
        </p:txBody>
      </p:sp>
      <p:sp>
        <p:nvSpPr>
          <p:cNvPr id="4" name="TextBox 3">
            <a:extLst>
              <a:ext uri="{FF2B5EF4-FFF2-40B4-BE49-F238E27FC236}">
                <a16:creationId xmlns:a16="http://schemas.microsoft.com/office/drawing/2014/main" id="{0994AF68-EB16-44A0-B55C-7AB1D87A0A98}"/>
              </a:ext>
            </a:extLst>
          </p:cNvPr>
          <p:cNvSpPr txBox="1"/>
          <p:nvPr/>
        </p:nvSpPr>
        <p:spPr>
          <a:xfrm>
            <a:off x="755576" y="1772816"/>
            <a:ext cx="7272808" cy="4801314"/>
          </a:xfrm>
          <a:prstGeom prst="rect">
            <a:avLst/>
          </a:prstGeom>
          <a:noFill/>
        </p:spPr>
        <p:txBody>
          <a:bodyPr wrap="square" rtlCol="0">
            <a:spAutoFit/>
          </a:bodyPr>
          <a:lstStyle/>
          <a:p>
            <a:r>
              <a:rPr lang="en-US" dirty="0"/>
              <a:t>When an application is developed and </a:t>
            </a:r>
            <a:r>
              <a:rPr lang="en-US" b="1" dirty="0"/>
              <a:t>deployed</a:t>
            </a:r>
            <a:r>
              <a:rPr lang="en-US" dirty="0"/>
              <a:t> to an </a:t>
            </a:r>
            <a:r>
              <a:rPr lang="en-US" b="1" dirty="0"/>
              <a:t>AWS</a:t>
            </a:r>
            <a:r>
              <a:rPr lang="en-US" dirty="0"/>
              <a:t> Elastic Beanstalk environment, having two separate, but identical, environments—</a:t>
            </a:r>
            <a:r>
              <a:rPr lang="en-US" b="1" dirty="0"/>
              <a:t>blue</a:t>
            </a:r>
            <a:r>
              <a:rPr lang="en-US" dirty="0"/>
              <a:t> and </a:t>
            </a:r>
            <a:r>
              <a:rPr lang="en-US" b="1" dirty="0"/>
              <a:t>green</a:t>
            </a:r>
            <a:r>
              <a:rPr lang="en-US" dirty="0"/>
              <a:t>—increases availability and reduces risk.</a:t>
            </a:r>
          </a:p>
          <a:p>
            <a:endParaRPr lang="en-US" dirty="0"/>
          </a:p>
          <a:p>
            <a:r>
              <a:rPr lang="en-US" b="1" dirty="0"/>
              <a:t>the blue environment </a:t>
            </a:r>
            <a:r>
              <a:rPr lang="en-US" dirty="0"/>
              <a:t>is the production environment that normally handles live traffic. The CI/CD pipeline architecture creates a clone (green) of the live Elastic Beanstalk environment (blue). The pipeline then swaps the URLs between the two environments.</a:t>
            </a:r>
          </a:p>
          <a:p>
            <a:endParaRPr lang="en-US" dirty="0"/>
          </a:p>
          <a:p>
            <a:r>
              <a:rPr lang="en-US" dirty="0"/>
              <a:t>While </a:t>
            </a:r>
            <a:r>
              <a:rPr lang="en-US" b="1" dirty="0" err="1"/>
              <a:t>CodePipeline</a:t>
            </a:r>
            <a:r>
              <a:rPr lang="en-US" dirty="0"/>
              <a:t> deploys application code to the original environment—and testing and maintenance take place—the temporary clone environment handles the live traffic. Once deployment to the blue environment is successful, and code review and code testing are done, the pipeline again swaps the URLs between the green and blue environments. The blue environment starts serving the live traffic again, and the pipeline terminates the green environment.</a:t>
            </a:r>
          </a:p>
          <a:p>
            <a:endParaRPr lang="en-US" dirty="0"/>
          </a:p>
        </p:txBody>
      </p:sp>
    </p:spTree>
    <p:extLst>
      <p:ext uri="{BB962C8B-B14F-4D97-AF65-F5344CB8AC3E}">
        <p14:creationId xmlns:p14="http://schemas.microsoft.com/office/powerpoint/2010/main" val="1358825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1414"/>
            <a:ext cx="7543800" cy="612617"/>
          </a:xfrm>
        </p:spPr>
        <p:txBody>
          <a:bodyPr>
            <a:normAutofit fontScale="90000"/>
          </a:bodyPr>
          <a:lstStyle/>
          <a:p>
            <a:r>
              <a:rPr lang="en-US" sz="4000" dirty="0">
                <a:solidFill>
                  <a:schemeClr val="tx1">
                    <a:lumMod val="85000"/>
                    <a:lumOff val="15000"/>
                  </a:schemeClr>
                </a:solidFill>
                <a:latin typeface="Claire Hand" panose="02000506040000020004" pitchFamily="50" charset="0"/>
                <a:cs typeface="Arial" panose="020B0604020202020204" pitchFamily="34" charset="0"/>
              </a:rPr>
              <a:t>Blue/Green Deployment</a:t>
            </a:r>
          </a:p>
        </p:txBody>
      </p:sp>
      <p:pic>
        <p:nvPicPr>
          <p:cNvPr id="3" name="Picture 2">
            <a:extLst>
              <a:ext uri="{FF2B5EF4-FFF2-40B4-BE49-F238E27FC236}">
                <a16:creationId xmlns:a16="http://schemas.microsoft.com/office/drawing/2014/main" id="{C0C3F7E5-55E2-47BA-A2A2-F287D6EEE236}"/>
              </a:ext>
            </a:extLst>
          </p:cNvPr>
          <p:cNvPicPr>
            <a:picLocks noChangeAspect="1"/>
          </p:cNvPicPr>
          <p:nvPr/>
        </p:nvPicPr>
        <p:blipFill rotWithShape="1">
          <a:blip r:embed="rId2"/>
          <a:srcRect l="31101" t="7980" r="30313" b="12182"/>
          <a:stretch/>
        </p:blipFill>
        <p:spPr>
          <a:xfrm>
            <a:off x="1763688" y="1556792"/>
            <a:ext cx="5472608" cy="6366097"/>
          </a:xfrm>
          <a:prstGeom prst="rect">
            <a:avLst/>
          </a:prstGeom>
        </p:spPr>
      </p:pic>
    </p:spTree>
    <p:extLst>
      <p:ext uri="{BB962C8B-B14F-4D97-AF65-F5344CB8AC3E}">
        <p14:creationId xmlns:p14="http://schemas.microsoft.com/office/powerpoint/2010/main" val="2219225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88" y="601676"/>
            <a:ext cx="7543800" cy="612617"/>
          </a:xfrm>
        </p:spPr>
        <p:txBody>
          <a:bodyPr>
            <a:normAutofit fontScale="90000"/>
          </a:bodyPr>
          <a:lstStyle/>
          <a:p>
            <a:r>
              <a:rPr lang="en-US" sz="4000" dirty="0">
                <a:solidFill>
                  <a:schemeClr val="tx1">
                    <a:lumMod val="85000"/>
                    <a:lumOff val="15000"/>
                  </a:schemeClr>
                </a:solidFill>
                <a:latin typeface="Claire Hand" panose="02000506040000020004" pitchFamily="50" charset="0"/>
                <a:cs typeface="Arial" panose="020B0604020202020204" pitchFamily="34" charset="0"/>
              </a:rPr>
              <a:t>Blue/Green Deployment</a:t>
            </a:r>
          </a:p>
        </p:txBody>
      </p:sp>
      <p:pic>
        <p:nvPicPr>
          <p:cNvPr id="3" name="Picture 2">
            <a:extLst>
              <a:ext uri="{FF2B5EF4-FFF2-40B4-BE49-F238E27FC236}">
                <a16:creationId xmlns:a16="http://schemas.microsoft.com/office/drawing/2014/main" id="{E5BE8D07-ED4C-4215-9F36-FC8D0EA6A400}"/>
              </a:ext>
            </a:extLst>
          </p:cNvPr>
          <p:cNvPicPr>
            <a:picLocks noChangeAspect="1"/>
          </p:cNvPicPr>
          <p:nvPr/>
        </p:nvPicPr>
        <p:blipFill rotWithShape="1">
          <a:blip r:embed="rId2"/>
          <a:srcRect l="4326" t="27590" r="49535" b="14983"/>
          <a:stretch/>
        </p:blipFill>
        <p:spPr>
          <a:xfrm>
            <a:off x="755576" y="1812790"/>
            <a:ext cx="6349857" cy="4443534"/>
          </a:xfrm>
          <a:prstGeom prst="rect">
            <a:avLst/>
          </a:prstGeom>
        </p:spPr>
      </p:pic>
    </p:spTree>
    <p:extLst>
      <p:ext uri="{BB962C8B-B14F-4D97-AF65-F5344CB8AC3E}">
        <p14:creationId xmlns:p14="http://schemas.microsoft.com/office/powerpoint/2010/main" val="4078508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24095"/>
            <a:ext cx="7543800" cy="612617"/>
          </a:xfrm>
        </p:spPr>
        <p:txBody>
          <a:bodyPr>
            <a:normAutofit fontScale="90000"/>
          </a:bodyPr>
          <a:lstStyle/>
          <a:p>
            <a:r>
              <a:rPr lang="en-US" sz="4000" dirty="0">
                <a:solidFill>
                  <a:schemeClr val="tx1">
                    <a:lumMod val="85000"/>
                    <a:lumOff val="15000"/>
                  </a:schemeClr>
                </a:solidFill>
                <a:latin typeface="Claire Hand" panose="02000506040000020004" pitchFamily="50" charset="0"/>
                <a:cs typeface="Arial" panose="020B0604020202020204" pitchFamily="34" charset="0"/>
              </a:rPr>
              <a:t>AWS</a:t>
            </a:r>
            <a:r>
              <a:rPr lang="en-US" sz="4400" b="1" dirty="0"/>
              <a:t> </a:t>
            </a:r>
            <a:r>
              <a:rPr lang="en-US" sz="4000" dirty="0">
                <a:solidFill>
                  <a:schemeClr val="tx1">
                    <a:lumMod val="85000"/>
                    <a:lumOff val="15000"/>
                  </a:schemeClr>
                </a:solidFill>
                <a:latin typeface="Claire Hand" panose="02000506040000020004" pitchFamily="50" charset="0"/>
                <a:cs typeface="Arial" panose="020B0604020202020204" pitchFamily="34" charset="0"/>
              </a:rPr>
              <a:t>Lambda</a:t>
            </a:r>
          </a:p>
        </p:txBody>
      </p:sp>
      <p:pic>
        <p:nvPicPr>
          <p:cNvPr id="3" name="Picture 2">
            <a:extLst>
              <a:ext uri="{FF2B5EF4-FFF2-40B4-BE49-F238E27FC236}">
                <a16:creationId xmlns:a16="http://schemas.microsoft.com/office/drawing/2014/main" id="{DD581D75-A118-4C01-9C64-9C305ABE1F1A}"/>
              </a:ext>
            </a:extLst>
          </p:cNvPr>
          <p:cNvPicPr>
            <a:picLocks noChangeAspect="1"/>
          </p:cNvPicPr>
          <p:nvPr/>
        </p:nvPicPr>
        <p:blipFill rotWithShape="1">
          <a:blip r:embed="rId2"/>
          <a:srcRect l="5900" t="9381" r="6688" b="14983"/>
          <a:stretch/>
        </p:blipFill>
        <p:spPr>
          <a:xfrm>
            <a:off x="539552" y="1340767"/>
            <a:ext cx="7992888" cy="3888433"/>
          </a:xfrm>
          <a:prstGeom prst="rect">
            <a:avLst/>
          </a:prstGeom>
        </p:spPr>
      </p:pic>
    </p:spTree>
    <p:extLst>
      <p:ext uri="{BB962C8B-B14F-4D97-AF65-F5344CB8AC3E}">
        <p14:creationId xmlns:p14="http://schemas.microsoft.com/office/powerpoint/2010/main" val="3297863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24095"/>
            <a:ext cx="7543800" cy="612617"/>
          </a:xfrm>
        </p:spPr>
        <p:txBody>
          <a:bodyPr>
            <a:normAutofit fontScale="90000"/>
          </a:bodyPr>
          <a:lstStyle/>
          <a:p>
            <a:r>
              <a:rPr lang="en-US" sz="4000" dirty="0">
                <a:solidFill>
                  <a:schemeClr val="tx1">
                    <a:lumMod val="85000"/>
                    <a:lumOff val="15000"/>
                  </a:schemeClr>
                </a:solidFill>
                <a:latin typeface="Claire Hand" panose="02000506040000020004" pitchFamily="50" charset="0"/>
                <a:cs typeface="Arial" panose="020B0604020202020204" pitchFamily="34" charset="0"/>
              </a:rPr>
              <a:t>AWS</a:t>
            </a:r>
            <a:r>
              <a:rPr lang="en-US" sz="4400" b="1" dirty="0"/>
              <a:t> </a:t>
            </a:r>
            <a:r>
              <a:rPr lang="en-US" sz="4000" dirty="0">
                <a:solidFill>
                  <a:schemeClr val="tx1">
                    <a:lumMod val="85000"/>
                    <a:lumOff val="15000"/>
                  </a:schemeClr>
                </a:solidFill>
                <a:latin typeface="Claire Hand" panose="02000506040000020004" pitchFamily="50" charset="0"/>
                <a:cs typeface="Arial" panose="020B0604020202020204" pitchFamily="34" charset="0"/>
              </a:rPr>
              <a:t>Lambda</a:t>
            </a:r>
          </a:p>
        </p:txBody>
      </p:sp>
      <p:pic>
        <p:nvPicPr>
          <p:cNvPr id="4" name="Picture 3">
            <a:extLst>
              <a:ext uri="{FF2B5EF4-FFF2-40B4-BE49-F238E27FC236}">
                <a16:creationId xmlns:a16="http://schemas.microsoft.com/office/drawing/2014/main" id="{31B4B3DA-6AD1-4A20-B612-10BEF9F89D9B}"/>
              </a:ext>
            </a:extLst>
          </p:cNvPr>
          <p:cNvPicPr>
            <a:picLocks noChangeAspect="1"/>
          </p:cNvPicPr>
          <p:nvPr/>
        </p:nvPicPr>
        <p:blipFill rotWithShape="1">
          <a:blip r:embed="rId2"/>
          <a:srcRect l="9000" t="16384" r="12201" b="13583"/>
          <a:stretch/>
        </p:blipFill>
        <p:spPr>
          <a:xfrm>
            <a:off x="484584" y="1196752"/>
            <a:ext cx="7882176" cy="3938560"/>
          </a:xfrm>
          <a:prstGeom prst="rect">
            <a:avLst/>
          </a:prstGeom>
        </p:spPr>
      </p:pic>
    </p:spTree>
    <p:extLst>
      <p:ext uri="{BB962C8B-B14F-4D97-AF65-F5344CB8AC3E}">
        <p14:creationId xmlns:p14="http://schemas.microsoft.com/office/powerpoint/2010/main" val="940850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5499" y="4550229"/>
            <a:ext cx="8181805" cy="1057655"/>
          </a:xfrm>
        </p:spPr>
        <p:txBody>
          <a:bodyPr vert="horz" lIns="91440" tIns="45720" rIns="91440" bIns="45720" rtlCol="0" anchor="b">
            <a:normAutofit/>
          </a:bodyPr>
          <a:lstStyle/>
          <a:p>
            <a:r>
              <a:rPr lang="en-US" sz="5200">
                <a:solidFill>
                  <a:schemeClr val="tx1">
                    <a:lumMod val="85000"/>
                    <a:lumOff val="15000"/>
                  </a:schemeClr>
                </a:solidFill>
              </a:rPr>
              <a:t>AWS</a:t>
            </a:r>
            <a:r>
              <a:rPr lang="en-US" sz="5200" b="1">
                <a:solidFill>
                  <a:schemeClr val="tx1">
                    <a:lumMod val="85000"/>
                    <a:lumOff val="15000"/>
                  </a:schemeClr>
                </a:solidFill>
              </a:rPr>
              <a:t> </a:t>
            </a:r>
            <a:r>
              <a:rPr lang="en-US" sz="5200">
                <a:solidFill>
                  <a:schemeClr val="tx1">
                    <a:lumMod val="85000"/>
                    <a:lumOff val="15000"/>
                  </a:schemeClr>
                </a:solidFill>
              </a:rPr>
              <a:t>Lambda</a:t>
            </a:r>
          </a:p>
        </p:txBody>
      </p:sp>
      <p:pic>
        <p:nvPicPr>
          <p:cNvPr id="3" name="Picture 2">
            <a:extLst>
              <a:ext uri="{FF2B5EF4-FFF2-40B4-BE49-F238E27FC236}">
                <a16:creationId xmlns:a16="http://schemas.microsoft.com/office/drawing/2014/main" id="{A044A612-2E57-4A25-83D0-4D0EFDC591DD}"/>
              </a:ext>
            </a:extLst>
          </p:cNvPr>
          <p:cNvPicPr>
            <a:picLocks noChangeAspect="1"/>
          </p:cNvPicPr>
          <p:nvPr/>
        </p:nvPicPr>
        <p:blipFill>
          <a:blip r:embed="rId2"/>
          <a:stretch>
            <a:fillRect/>
          </a:stretch>
        </p:blipFill>
        <p:spPr>
          <a:xfrm>
            <a:off x="476592" y="763194"/>
            <a:ext cx="8187348" cy="3479622"/>
          </a:xfrm>
          <a:prstGeom prst="rect">
            <a:avLst/>
          </a:prstGeom>
        </p:spPr>
      </p:pic>
      <p:cxnSp>
        <p:nvCxnSpPr>
          <p:cNvPr id="16" name="Straight Connector 15">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0814" y="5618770"/>
            <a:ext cx="78867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46278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5499" y="4550229"/>
            <a:ext cx="8181805" cy="1057655"/>
          </a:xfrm>
        </p:spPr>
        <p:txBody>
          <a:bodyPr vert="horz" lIns="91440" tIns="45720" rIns="91440" bIns="45720" rtlCol="0" anchor="b">
            <a:normAutofit/>
          </a:bodyPr>
          <a:lstStyle/>
          <a:p>
            <a:r>
              <a:rPr lang="en-US" sz="5200">
                <a:solidFill>
                  <a:schemeClr val="tx1">
                    <a:lumMod val="85000"/>
                    <a:lumOff val="15000"/>
                  </a:schemeClr>
                </a:solidFill>
              </a:rPr>
              <a:t>AWS</a:t>
            </a:r>
            <a:r>
              <a:rPr lang="en-US" sz="5200" b="1">
                <a:solidFill>
                  <a:schemeClr val="tx1">
                    <a:lumMod val="85000"/>
                    <a:lumOff val="15000"/>
                  </a:schemeClr>
                </a:solidFill>
              </a:rPr>
              <a:t> </a:t>
            </a:r>
            <a:r>
              <a:rPr lang="en-US" sz="5200">
                <a:solidFill>
                  <a:schemeClr val="tx1">
                    <a:lumMod val="85000"/>
                    <a:lumOff val="15000"/>
                  </a:schemeClr>
                </a:solidFill>
              </a:rPr>
              <a:t>Lambda</a:t>
            </a:r>
          </a:p>
        </p:txBody>
      </p:sp>
      <p:pic>
        <p:nvPicPr>
          <p:cNvPr id="4" name="Picture 3">
            <a:extLst>
              <a:ext uri="{FF2B5EF4-FFF2-40B4-BE49-F238E27FC236}">
                <a16:creationId xmlns:a16="http://schemas.microsoft.com/office/drawing/2014/main" id="{84B56604-D097-444C-BC7F-951DD2BAE4AF}"/>
              </a:ext>
            </a:extLst>
          </p:cNvPr>
          <p:cNvPicPr>
            <a:picLocks noChangeAspect="1"/>
          </p:cNvPicPr>
          <p:nvPr/>
        </p:nvPicPr>
        <p:blipFill>
          <a:blip r:embed="rId2"/>
          <a:stretch>
            <a:fillRect/>
          </a:stretch>
        </p:blipFill>
        <p:spPr>
          <a:xfrm>
            <a:off x="476592" y="640080"/>
            <a:ext cx="7505701" cy="3602736"/>
          </a:xfrm>
          <a:prstGeom prst="rect">
            <a:avLst/>
          </a:prstGeom>
        </p:spPr>
      </p:pic>
      <p:cxnSp>
        <p:nvCxnSpPr>
          <p:cNvPr id="17" name="Straight Connector 16">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0814" y="5618770"/>
            <a:ext cx="78867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43199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5499" y="4550229"/>
            <a:ext cx="8181805" cy="1057655"/>
          </a:xfrm>
        </p:spPr>
        <p:txBody>
          <a:bodyPr vert="horz" lIns="91440" tIns="45720" rIns="91440" bIns="45720" rtlCol="0" anchor="b">
            <a:normAutofit/>
          </a:bodyPr>
          <a:lstStyle/>
          <a:p>
            <a:r>
              <a:rPr lang="en-US" sz="5200">
                <a:solidFill>
                  <a:schemeClr val="tx1">
                    <a:lumMod val="85000"/>
                    <a:lumOff val="15000"/>
                  </a:schemeClr>
                </a:solidFill>
              </a:rPr>
              <a:t>AWS</a:t>
            </a:r>
            <a:r>
              <a:rPr lang="en-US" sz="5200" b="1">
                <a:solidFill>
                  <a:schemeClr val="tx1">
                    <a:lumMod val="85000"/>
                    <a:lumOff val="15000"/>
                  </a:schemeClr>
                </a:solidFill>
              </a:rPr>
              <a:t> </a:t>
            </a:r>
            <a:r>
              <a:rPr lang="en-US" sz="5200">
                <a:solidFill>
                  <a:schemeClr val="tx1">
                    <a:lumMod val="85000"/>
                    <a:lumOff val="15000"/>
                  </a:schemeClr>
                </a:solidFill>
              </a:rPr>
              <a:t>Lambda</a:t>
            </a:r>
          </a:p>
        </p:txBody>
      </p:sp>
      <p:pic>
        <p:nvPicPr>
          <p:cNvPr id="3" name="Picture 2">
            <a:extLst>
              <a:ext uri="{FF2B5EF4-FFF2-40B4-BE49-F238E27FC236}">
                <a16:creationId xmlns:a16="http://schemas.microsoft.com/office/drawing/2014/main" id="{100E3EF7-839E-4217-9F15-12F40EA3EC68}"/>
              </a:ext>
            </a:extLst>
          </p:cNvPr>
          <p:cNvPicPr>
            <a:picLocks noChangeAspect="1"/>
          </p:cNvPicPr>
          <p:nvPr/>
        </p:nvPicPr>
        <p:blipFill>
          <a:blip r:embed="rId2"/>
          <a:stretch>
            <a:fillRect/>
          </a:stretch>
        </p:blipFill>
        <p:spPr>
          <a:xfrm>
            <a:off x="476592" y="640080"/>
            <a:ext cx="6580340" cy="3602736"/>
          </a:xfrm>
          <a:prstGeom prst="rect">
            <a:avLst/>
          </a:prstGeom>
        </p:spPr>
      </p:pic>
      <p:cxnSp>
        <p:nvCxnSpPr>
          <p:cNvPr id="16" name="Straight Connector 15">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0814" y="5618770"/>
            <a:ext cx="78867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311336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5499" y="4550229"/>
            <a:ext cx="8181805" cy="1057655"/>
          </a:xfrm>
        </p:spPr>
        <p:txBody>
          <a:bodyPr vert="horz" lIns="91440" tIns="45720" rIns="91440" bIns="45720" rtlCol="0" anchor="b">
            <a:normAutofit/>
          </a:bodyPr>
          <a:lstStyle/>
          <a:p>
            <a:r>
              <a:rPr lang="en-US" sz="5200">
                <a:solidFill>
                  <a:schemeClr val="tx1">
                    <a:lumMod val="85000"/>
                    <a:lumOff val="15000"/>
                  </a:schemeClr>
                </a:solidFill>
              </a:rPr>
              <a:t>AWS</a:t>
            </a:r>
            <a:r>
              <a:rPr lang="en-US" sz="5200" b="1">
                <a:solidFill>
                  <a:schemeClr val="tx1">
                    <a:lumMod val="85000"/>
                    <a:lumOff val="15000"/>
                  </a:schemeClr>
                </a:solidFill>
              </a:rPr>
              <a:t> </a:t>
            </a:r>
            <a:r>
              <a:rPr lang="en-US" sz="5200">
                <a:solidFill>
                  <a:schemeClr val="tx1">
                    <a:lumMod val="85000"/>
                    <a:lumOff val="15000"/>
                  </a:schemeClr>
                </a:solidFill>
              </a:rPr>
              <a:t>Lambda</a:t>
            </a:r>
          </a:p>
        </p:txBody>
      </p:sp>
      <p:pic>
        <p:nvPicPr>
          <p:cNvPr id="4" name="Picture 3">
            <a:extLst>
              <a:ext uri="{FF2B5EF4-FFF2-40B4-BE49-F238E27FC236}">
                <a16:creationId xmlns:a16="http://schemas.microsoft.com/office/drawing/2014/main" id="{FFF464BB-CCAF-45A4-A396-5CB06CCD930F}"/>
              </a:ext>
            </a:extLst>
          </p:cNvPr>
          <p:cNvPicPr>
            <a:picLocks noChangeAspect="1"/>
          </p:cNvPicPr>
          <p:nvPr/>
        </p:nvPicPr>
        <p:blipFill>
          <a:blip r:embed="rId2"/>
          <a:stretch>
            <a:fillRect/>
          </a:stretch>
        </p:blipFill>
        <p:spPr>
          <a:xfrm>
            <a:off x="476592" y="640080"/>
            <a:ext cx="7029727" cy="3602736"/>
          </a:xfrm>
          <a:prstGeom prst="rect">
            <a:avLst/>
          </a:prstGeom>
        </p:spPr>
      </p:pic>
      <p:cxnSp>
        <p:nvCxnSpPr>
          <p:cNvPr id="17" name="Straight Connector 16">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0814" y="5618770"/>
            <a:ext cx="78867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25264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5499" y="4550229"/>
            <a:ext cx="8181805" cy="1057655"/>
          </a:xfrm>
        </p:spPr>
        <p:txBody>
          <a:bodyPr vert="horz" lIns="91440" tIns="45720" rIns="91440" bIns="45720" rtlCol="0" anchor="b">
            <a:normAutofit/>
          </a:bodyPr>
          <a:lstStyle/>
          <a:p>
            <a:r>
              <a:rPr lang="en-US" sz="5200">
                <a:solidFill>
                  <a:schemeClr val="tx1">
                    <a:lumMod val="85000"/>
                    <a:lumOff val="15000"/>
                  </a:schemeClr>
                </a:solidFill>
              </a:rPr>
              <a:t>AWS</a:t>
            </a:r>
            <a:r>
              <a:rPr lang="en-US" sz="5200" b="1">
                <a:solidFill>
                  <a:schemeClr val="tx1">
                    <a:lumMod val="85000"/>
                    <a:lumOff val="15000"/>
                  </a:schemeClr>
                </a:solidFill>
              </a:rPr>
              <a:t> </a:t>
            </a:r>
            <a:r>
              <a:rPr lang="en-US" sz="5200">
                <a:solidFill>
                  <a:schemeClr val="tx1">
                    <a:lumMod val="85000"/>
                    <a:lumOff val="15000"/>
                  </a:schemeClr>
                </a:solidFill>
              </a:rPr>
              <a:t>Lambda</a:t>
            </a:r>
          </a:p>
        </p:txBody>
      </p:sp>
      <p:pic>
        <p:nvPicPr>
          <p:cNvPr id="3" name="Picture 2">
            <a:extLst>
              <a:ext uri="{FF2B5EF4-FFF2-40B4-BE49-F238E27FC236}">
                <a16:creationId xmlns:a16="http://schemas.microsoft.com/office/drawing/2014/main" id="{437C04B6-DC29-4A57-8B7B-B6954366D985}"/>
              </a:ext>
            </a:extLst>
          </p:cNvPr>
          <p:cNvPicPr>
            <a:picLocks noChangeAspect="1"/>
          </p:cNvPicPr>
          <p:nvPr/>
        </p:nvPicPr>
        <p:blipFill>
          <a:blip r:embed="rId2"/>
          <a:stretch>
            <a:fillRect/>
          </a:stretch>
        </p:blipFill>
        <p:spPr>
          <a:xfrm>
            <a:off x="476592" y="640080"/>
            <a:ext cx="7406640" cy="4018102"/>
          </a:xfrm>
          <a:prstGeom prst="rect">
            <a:avLst/>
          </a:prstGeom>
        </p:spPr>
      </p:pic>
      <p:cxnSp>
        <p:nvCxnSpPr>
          <p:cNvPr id="16" name="Straight Connector 15">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0814" y="5618770"/>
            <a:ext cx="78867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78472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45268"/>
            <a:ext cx="7543800" cy="612617"/>
          </a:xfrm>
        </p:spPr>
        <p:txBody>
          <a:bodyPr>
            <a:normAutofit fontScale="90000"/>
          </a:bodyPr>
          <a:lstStyle/>
          <a:p>
            <a:r>
              <a:rPr lang="en-US" sz="4000" dirty="0">
                <a:solidFill>
                  <a:schemeClr val="tx1">
                    <a:lumMod val="85000"/>
                    <a:lumOff val="15000"/>
                  </a:schemeClr>
                </a:solidFill>
                <a:latin typeface="Claire Hand" panose="02000506040000020004" pitchFamily="50" charset="0"/>
                <a:cs typeface="Arial" panose="020B0604020202020204" pitchFamily="34" charset="0"/>
              </a:rPr>
              <a:t>AWS</a:t>
            </a:r>
            <a:r>
              <a:rPr lang="en-US" sz="4400" b="1" dirty="0"/>
              <a:t> </a:t>
            </a:r>
            <a:r>
              <a:rPr lang="en-US" sz="4000" dirty="0">
                <a:solidFill>
                  <a:schemeClr val="tx1">
                    <a:lumMod val="85000"/>
                    <a:lumOff val="15000"/>
                  </a:schemeClr>
                </a:solidFill>
                <a:latin typeface="Claire Hand" panose="02000506040000020004" pitchFamily="50" charset="0"/>
                <a:cs typeface="Arial" panose="020B0604020202020204" pitchFamily="34" charset="0"/>
              </a:rPr>
              <a:t>Microservices</a:t>
            </a:r>
            <a:r>
              <a:rPr lang="en-US" sz="4400" b="1" dirty="0"/>
              <a:t> </a:t>
            </a:r>
            <a:r>
              <a:rPr lang="en-US" sz="4000" dirty="0">
                <a:solidFill>
                  <a:schemeClr val="tx1">
                    <a:lumMod val="85000"/>
                    <a:lumOff val="15000"/>
                  </a:schemeClr>
                </a:solidFill>
                <a:latin typeface="Claire Hand" panose="02000506040000020004" pitchFamily="50" charset="0"/>
                <a:cs typeface="Arial" panose="020B0604020202020204" pitchFamily="34" charset="0"/>
              </a:rPr>
              <a:t>Architecture</a:t>
            </a:r>
          </a:p>
        </p:txBody>
      </p:sp>
      <p:pic>
        <p:nvPicPr>
          <p:cNvPr id="2050" name="Picture 2" descr="Slide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208" y="1556792"/>
            <a:ext cx="7971224" cy="4483814"/>
          </a:xfrm>
          <a:prstGeom prst="rect">
            <a:avLst/>
          </a:prstGeom>
          <a:ln w="254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8377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8">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10">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 name="Straight Connector 12">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6" name="Rectangle 14">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5499" y="4550229"/>
            <a:ext cx="8181805" cy="1057655"/>
          </a:xfrm>
        </p:spPr>
        <p:txBody>
          <a:bodyPr vert="horz" lIns="91440" tIns="45720" rIns="91440" bIns="45720" rtlCol="0" anchor="b">
            <a:normAutofit/>
          </a:bodyPr>
          <a:lstStyle/>
          <a:p>
            <a:r>
              <a:rPr lang="en-US" sz="5200">
                <a:solidFill>
                  <a:schemeClr val="tx1">
                    <a:lumMod val="85000"/>
                    <a:lumOff val="15000"/>
                  </a:schemeClr>
                </a:solidFill>
              </a:rPr>
              <a:t>AWS</a:t>
            </a:r>
            <a:r>
              <a:rPr lang="en-US" sz="5200" b="1">
                <a:solidFill>
                  <a:schemeClr val="tx1">
                    <a:lumMod val="85000"/>
                    <a:lumOff val="15000"/>
                  </a:schemeClr>
                </a:solidFill>
              </a:rPr>
              <a:t> </a:t>
            </a:r>
            <a:r>
              <a:rPr lang="en-US" sz="5200">
                <a:solidFill>
                  <a:schemeClr val="tx1">
                    <a:lumMod val="85000"/>
                    <a:lumOff val="15000"/>
                  </a:schemeClr>
                </a:solidFill>
              </a:rPr>
              <a:t>Lambda</a:t>
            </a:r>
          </a:p>
        </p:txBody>
      </p:sp>
      <p:pic>
        <p:nvPicPr>
          <p:cNvPr id="4" name="Picture 3">
            <a:extLst>
              <a:ext uri="{FF2B5EF4-FFF2-40B4-BE49-F238E27FC236}">
                <a16:creationId xmlns:a16="http://schemas.microsoft.com/office/drawing/2014/main" id="{C96B77F9-81AD-443A-97FD-4F2CC005F19D}"/>
              </a:ext>
            </a:extLst>
          </p:cNvPr>
          <p:cNvPicPr>
            <a:picLocks noChangeAspect="1"/>
          </p:cNvPicPr>
          <p:nvPr/>
        </p:nvPicPr>
        <p:blipFill>
          <a:blip r:embed="rId2"/>
          <a:stretch>
            <a:fillRect/>
          </a:stretch>
        </p:blipFill>
        <p:spPr>
          <a:xfrm>
            <a:off x="476592" y="640080"/>
            <a:ext cx="7406640" cy="3888486"/>
          </a:xfrm>
          <a:prstGeom prst="rect">
            <a:avLst/>
          </a:prstGeom>
        </p:spPr>
      </p:pic>
      <p:cxnSp>
        <p:nvCxnSpPr>
          <p:cNvPr id="27" name="Straight Connector 16">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0814" y="5618770"/>
            <a:ext cx="78867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8" name="Rectangle 18">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0">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233066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 name="Rectangle 52">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5" name="Straight Connector 5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7" name="Rectangle 56">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5499" y="4550229"/>
            <a:ext cx="8181805" cy="1057655"/>
          </a:xfrm>
        </p:spPr>
        <p:txBody>
          <a:bodyPr vert="horz" lIns="91440" tIns="45720" rIns="91440" bIns="45720" rtlCol="0" anchor="b">
            <a:normAutofit/>
          </a:bodyPr>
          <a:lstStyle/>
          <a:p>
            <a:r>
              <a:rPr lang="en-US" sz="5200">
                <a:solidFill>
                  <a:schemeClr val="tx1">
                    <a:lumMod val="85000"/>
                    <a:lumOff val="15000"/>
                  </a:schemeClr>
                </a:solidFill>
              </a:rPr>
              <a:t>AWS</a:t>
            </a:r>
            <a:r>
              <a:rPr lang="en-US" sz="5200" b="1">
                <a:solidFill>
                  <a:schemeClr val="tx1">
                    <a:lumMod val="85000"/>
                    <a:lumOff val="15000"/>
                  </a:schemeClr>
                </a:solidFill>
              </a:rPr>
              <a:t> </a:t>
            </a:r>
            <a:r>
              <a:rPr lang="en-US" sz="5200">
                <a:solidFill>
                  <a:schemeClr val="tx1">
                    <a:lumMod val="85000"/>
                    <a:lumOff val="15000"/>
                  </a:schemeClr>
                </a:solidFill>
              </a:rPr>
              <a:t>Lambda</a:t>
            </a:r>
          </a:p>
        </p:txBody>
      </p:sp>
      <p:pic>
        <p:nvPicPr>
          <p:cNvPr id="3" name="Picture 2">
            <a:extLst>
              <a:ext uri="{FF2B5EF4-FFF2-40B4-BE49-F238E27FC236}">
                <a16:creationId xmlns:a16="http://schemas.microsoft.com/office/drawing/2014/main" id="{D7C4369E-9CE9-4115-B429-7AE8EF61B970}"/>
              </a:ext>
            </a:extLst>
          </p:cNvPr>
          <p:cNvPicPr>
            <a:picLocks noChangeAspect="1"/>
          </p:cNvPicPr>
          <p:nvPr/>
        </p:nvPicPr>
        <p:blipFill>
          <a:blip r:embed="rId2"/>
          <a:stretch>
            <a:fillRect/>
          </a:stretch>
        </p:blipFill>
        <p:spPr>
          <a:xfrm>
            <a:off x="458096" y="457200"/>
            <a:ext cx="8159129" cy="4263145"/>
          </a:xfrm>
          <a:prstGeom prst="rect">
            <a:avLst/>
          </a:prstGeom>
        </p:spPr>
      </p:pic>
      <p:cxnSp>
        <p:nvCxnSpPr>
          <p:cNvPr id="59" name="Straight Connector 58">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0814" y="5618770"/>
            <a:ext cx="78867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Rectangle 62">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163559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 name="Rectangle 52">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5" name="Straight Connector 5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7" name="Rectangle 56">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5499" y="4550229"/>
            <a:ext cx="8181805" cy="1057655"/>
          </a:xfrm>
        </p:spPr>
        <p:txBody>
          <a:bodyPr vert="horz" lIns="91440" tIns="45720" rIns="91440" bIns="45720" rtlCol="0" anchor="b">
            <a:normAutofit/>
          </a:bodyPr>
          <a:lstStyle/>
          <a:p>
            <a:r>
              <a:rPr lang="en-US" sz="5200">
                <a:solidFill>
                  <a:schemeClr val="tx1">
                    <a:lumMod val="85000"/>
                    <a:lumOff val="15000"/>
                  </a:schemeClr>
                </a:solidFill>
              </a:rPr>
              <a:t>AWS</a:t>
            </a:r>
            <a:r>
              <a:rPr lang="en-US" sz="5200" b="1">
                <a:solidFill>
                  <a:schemeClr val="tx1">
                    <a:lumMod val="85000"/>
                    <a:lumOff val="15000"/>
                  </a:schemeClr>
                </a:solidFill>
              </a:rPr>
              <a:t> </a:t>
            </a:r>
            <a:r>
              <a:rPr lang="en-US" sz="5200">
                <a:solidFill>
                  <a:schemeClr val="tx1">
                    <a:lumMod val="85000"/>
                    <a:lumOff val="15000"/>
                  </a:schemeClr>
                </a:solidFill>
              </a:rPr>
              <a:t>Lambda</a:t>
            </a:r>
          </a:p>
        </p:txBody>
      </p:sp>
      <p:cxnSp>
        <p:nvCxnSpPr>
          <p:cNvPr id="59" name="Straight Connector 58">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0814" y="5618770"/>
            <a:ext cx="78867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Rectangle 62">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a:extLst>
              <a:ext uri="{FF2B5EF4-FFF2-40B4-BE49-F238E27FC236}">
                <a16:creationId xmlns:a16="http://schemas.microsoft.com/office/drawing/2014/main" id="{668200FC-7688-4866-949A-3E2DAC897CA4}"/>
              </a:ext>
            </a:extLst>
          </p:cNvPr>
          <p:cNvSpPr txBox="1"/>
          <p:nvPr/>
        </p:nvSpPr>
        <p:spPr>
          <a:xfrm>
            <a:off x="514781" y="2170771"/>
            <a:ext cx="7836884" cy="646331"/>
          </a:xfrm>
          <a:prstGeom prst="rect">
            <a:avLst/>
          </a:prstGeom>
          <a:noFill/>
        </p:spPr>
        <p:txBody>
          <a:bodyPr wrap="square" rtlCol="0">
            <a:spAutoFit/>
          </a:bodyPr>
          <a:lstStyle/>
          <a:p>
            <a:r>
              <a:rPr lang="en-US" sz="3600" dirty="0"/>
              <a:t>Lets Build a Hello World Lambda</a:t>
            </a:r>
          </a:p>
        </p:txBody>
      </p:sp>
    </p:spTree>
    <p:extLst>
      <p:ext uri="{BB962C8B-B14F-4D97-AF65-F5344CB8AC3E}">
        <p14:creationId xmlns:p14="http://schemas.microsoft.com/office/powerpoint/2010/main" val="3759181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 name="Rectangle 52">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5" name="Straight Connector 5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7" name="Rectangle 56">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5499" y="4550229"/>
            <a:ext cx="8181805" cy="1057655"/>
          </a:xfrm>
        </p:spPr>
        <p:txBody>
          <a:bodyPr vert="horz" lIns="91440" tIns="45720" rIns="91440" bIns="45720" rtlCol="0" anchor="b">
            <a:normAutofit/>
          </a:bodyPr>
          <a:lstStyle/>
          <a:p>
            <a:r>
              <a:rPr lang="en-US" sz="5200" dirty="0">
                <a:solidFill>
                  <a:schemeClr val="tx1">
                    <a:lumMod val="85000"/>
                    <a:lumOff val="15000"/>
                  </a:schemeClr>
                </a:solidFill>
              </a:rPr>
              <a:t>AWS</a:t>
            </a:r>
            <a:r>
              <a:rPr lang="en-US" sz="5200" b="1" dirty="0">
                <a:solidFill>
                  <a:schemeClr val="tx1">
                    <a:lumMod val="85000"/>
                    <a:lumOff val="15000"/>
                  </a:schemeClr>
                </a:solidFill>
              </a:rPr>
              <a:t> </a:t>
            </a:r>
            <a:r>
              <a:rPr lang="en-US" sz="5200" dirty="0">
                <a:solidFill>
                  <a:schemeClr val="tx1">
                    <a:lumMod val="85000"/>
                    <a:lumOff val="15000"/>
                  </a:schemeClr>
                </a:solidFill>
              </a:rPr>
              <a:t>API Gateway</a:t>
            </a:r>
          </a:p>
        </p:txBody>
      </p:sp>
      <p:cxnSp>
        <p:nvCxnSpPr>
          <p:cNvPr id="59" name="Straight Connector 58">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0814" y="5618770"/>
            <a:ext cx="78867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Rectangle 62">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AB037BED-AE37-4FB5-B352-FEE4B34FF7C9}"/>
              </a:ext>
            </a:extLst>
          </p:cNvPr>
          <p:cNvPicPr>
            <a:picLocks noChangeAspect="1"/>
          </p:cNvPicPr>
          <p:nvPr/>
        </p:nvPicPr>
        <p:blipFill>
          <a:blip r:embed="rId2"/>
          <a:stretch>
            <a:fillRect/>
          </a:stretch>
        </p:blipFill>
        <p:spPr>
          <a:xfrm>
            <a:off x="391283" y="1082353"/>
            <a:ext cx="8185762" cy="2864494"/>
          </a:xfrm>
          <a:prstGeom prst="rect">
            <a:avLst/>
          </a:prstGeom>
        </p:spPr>
      </p:pic>
      <p:sp>
        <p:nvSpPr>
          <p:cNvPr id="6" name="TextBox 5">
            <a:extLst>
              <a:ext uri="{FF2B5EF4-FFF2-40B4-BE49-F238E27FC236}">
                <a16:creationId xmlns:a16="http://schemas.microsoft.com/office/drawing/2014/main" id="{5A8D7A9C-4FD1-409D-83F1-31BAF364148B}"/>
              </a:ext>
            </a:extLst>
          </p:cNvPr>
          <p:cNvSpPr txBox="1"/>
          <p:nvPr/>
        </p:nvSpPr>
        <p:spPr>
          <a:xfrm>
            <a:off x="107504" y="2514600"/>
            <a:ext cx="2876287" cy="369332"/>
          </a:xfrm>
          <a:prstGeom prst="rect">
            <a:avLst/>
          </a:prstGeom>
          <a:solidFill>
            <a:schemeClr val="bg1"/>
          </a:solidFill>
        </p:spPr>
        <p:txBody>
          <a:bodyPr wrap="square" rtlCol="0">
            <a:spAutoFit/>
          </a:bodyPr>
          <a:lstStyle/>
          <a:p>
            <a:endParaRPr lang="en-US" dirty="0"/>
          </a:p>
        </p:txBody>
      </p:sp>
      <p:sp>
        <p:nvSpPr>
          <p:cNvPr id="14" name="TextBox 13">
            <a:extLst>
              <a:ext uri="{FF2B5EF4-FFF2-40B4-BE49-F238E27FC236}">
                <a16:creationId xmlns:a16="http://schemas.microsoft.com/office/drawing/2014/main" id="{D0F22F41-998C-4E98-B97B-193AB758C852}"/>
              </a:ext>
            </a:extLst>
          </p:cNvPr>
          <p:cNvSpPr txBox="1"/>
          <p:nvPr/>
        </p:nvSpPr>
        <p:spPr>
          <a:xfrm>
            <a:off x="5436096" y="2271039"/>
            <a:ext cx="2876287"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9029846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 name="Rectangle 52">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5" name="Straight Connector 5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7" name="Rectangle 56">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5499" y="4550229"/>
            <a:ext cx="8181805" cy="1057655"/>
          </a:xfrm>
        </p:spPr>
        <p:txBody>
          <a:bodyPr vert="horz" lIns="91440" tIns="45720" rIns="91440" bIns="45720" rtlCol="0" anchor="b">
            <a:normAutofit/>
          </a:bodyPr>
          <a:lstStyle/>
          <a:p>
            <a:r>
              <a:rPr lang="en-US" sz="5200" dirty="0">
                <a:solidFill>
                  <a:schemeClr val="tx1">
                    <a:lumMod val="85000"/>
                    <a:lumOff val="15000"/>
                  </a:schemeClr>
                </a:solidFill>
              </a:rPr>
              <a:t>AWS</a:t>
            </a:r>
            <a:r>
              <a:rPr lang="en-US" sz="5200" b="1" dirty="0">
                <a:solidFill>
                  <a:schemeClr val="tx1">
                    <a:lumMod val="85000"/>
                    <a:lumOff val="15000"/>
                  </a:schemeClr>
                </a:solidFill>
              </a:rPr>
              <a:t> </a:t>
            </a:r>
            <a:r>
              <a:rPr lang="en-US" sz="5200" dirty="0">
                <a:solidFill>
                  <a:schemeClr val="tx1">
                    <a:lumMod val="85000"/>
                    <a:lumOff val="15000"/>
                  </a:schemeClr>
                </a:solidFill>
              </a:rPr>
              <a:t>API Gateway</a:t>
            </a:r>
          </a:p>
        </p:txBody>
      </p:sp>
      <p:cxnSp>
        <p:nvCxnSpPr>
          <p:cNvPr id="59" name="Straight Connector 58">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0814" y="5618770"/>
            <a:ext cx="78867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Rectangle 62">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2">
            <a:extLst>
              <a:ext uri="{FF2B5EF4-FFF2-40B4-BE49-F238E27FC236}">
                <a16:creationId xmlns:a16="http://schemas.microsoft.com/office/drawing/2014/main" id="{7B0CD9BB-3F21-4ADC-967C-DBC2A437D799}"/>
              </a:ext>
            </a:extLst>
          </p:cNvPr>
          <p:cNvPicPr>
            <a:picLocks noChangeAspect="1"/>
          </p:cNvPicPr>
          <p:nvPr/>
        </p:nvPicPr>
        <p:blipFill>
          <a:blip r:embed="rId2"/>
          <a:stretch>
            <a:fillRect/>
          </a:stretch>
        </p:blipFill>
        <p:spPr>
          <a:xfrm>
            <a:off x="323528" y="571691"/>
            <a:ext cx="6408712" cy="4225405"/>
          </a:xfrm>
          <a:prstGeom prst="rect">
            <a:avLst/>
          </a:prstGeom>
        </p:spPr>
      </p:pic>
    </p:spTree>
    <p:extLst>
      <p:ext uri="{BB962C8B-B14F-4D97-AF65-F5344CB8AC3E}">
        <p14:creationId xmlns:p14="http://schemas.microsoft.com/office/powerpoint/2010/main" val="26363147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 name="Rectangle 52">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5" name="Straight Connector 5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7" name="Rectangle 56">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5499" y="4550229"/>
            <a:ext cx="8181805" cy="1057655"/>
          </a:xfrm>
        </p:spPr>
        <p:txBody>
          <a:bodyPr vert="horz" lIns="91440" tIns="45720" rIns="91440" bIns="45720" rtlCol="0" anchor="b">
            <a:normAutofit/>
          </a:bodyPr>
          <a:lstStyle/>
          <a:p>
            <a:r>
              <a:rPr lang="en-US" sz="5200" dirty="0">
                <a:solidFill>
                  <a:schemeClr val="tx1">
                    <a:lumMod val="85000"/>
                    <a:lumOff val="15000"/>
                  </a:schemeClr>
                </a:solidFill>
              </a:rPr>
              <a:t>AWS</a:t>
            </a:r>
            <a:r>
              <a:rPr lang="en-US" sz="5200" b="1" dirty="0">
                <a:solidFill>
                  <a:schemeClr val="tx1">
                    <a:lumMod val="85000"/>
                    <a:lumOff val="15000"/>
                  </a:schemeClr>
                </a:solidFill>
              </a:rPr>
              <a:t> </a:t>
            </a:r>
            <a:r>
              <a:rPr lang="en-US" sz="5200" dirty="0">
                <a:solidFill>
                  <a:schemeClr val="tx1">
                    <a:lumMod val="85000"/>
                    <a:lumOff val="15000"/>
                  </a:schemeClr>
                </a:solidFill>
              </a:rPr>
              <a:t>API Gateway</a:t>
            </a:r>
          </a:p>
        </p:txBody>
      </p:sp>
      <p:cxnSp>
        <p:nvCxnSpPr>
          <p:cNvPr id="59" name="Straight Connector 58">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0814" y="5618770"/>
            <a:ext cx="78867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Rectangle 62">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EACD41CB-5D1E-4F3F-BE41-5FDB5E8C88E5}"/>
              </a:ext>
            </a:extLst>
          </p:cNvPr>
          <p:cNvPicPr>
            <a:picLocks noChangeAspect="1"/>
          </p:cNvPicPr>
          <p:nvPr/>
        </p:nvPicPr>
        <p:blipFill rotWithShape="1">
          <a:blip r:embed="rId2"/>
          <a:srcRect l="3538" t="16333" r="21651" b="12393"/>
          <a:stretch/>
        </p:blipFill>
        <p:spPr>
          <a:xfrm>
            <a:off x="323527" y="308662"/>
            <a:ext cx="8379562" cy="4488489"/>
          </a:xfrm>
          <a:prstGeom prst="rect">
            <a:avLst/>
          </a:prstGeom>
        </p:spPr>
      </p:pic>
    </p:spTree>
    <p:extLst>
      <p:ext uri="{BB962C8B-B14F-4D97-AF65-F5344CB8AC3E}">
        <p14:creationId xmlns:p14="http://schemas.microsoft.com/office/powerpoint/2010/main" val="2377165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 name="Rectangle 52">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5" name="Straight Connector 5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7" name="Rectangle 56">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5499" y="4550229"/>
            <a:ext cx="8181805" cy="1057655"/>
          </a:xfrm>
        </p:spPr>
        <p:txBody>
          <a:bodyPr vert="horz" lIns="91440" tIns="45720" rIns="91440" bIns="45720" rtlCol="0" anchor="b">
            <a:normAutofit/>
          </a:bodyPr>
          <a:lstStyle/>
          <a:p>
            <a:r>
              <a:rPr lang="en-US" sz="5200" dirty="0">
                <a:solidFill>
                  <a:schemeClr val="tx1">
                    <a:lumMod val="85000"/>
                    <a:lumOff val="15000"/>
                  </a:schemeClr>
                </a:solidFill>
              </a:rPr>
              <a:t>AWS</a:t>
            </a:r>
            <a:r>
              <a:rPr lang="en-US" sz="5200" b="1" dirty="0">
                <a:solidFill>
                  <a:schemeClr val="tx1">
                    <a:lumMod val="85000"/>
                    <a:lumOff val="15000"/>
                  </a:schemeClr>
                </a:solidFill>
              </a:rPr>
              <a:t> </a:t>
            </a:r>
            <a:r>
              <a:rPr lang="en-US" sz="5200" dirty="0">
                <a:solidFill>
                  <a:schemeClr val="tx1">
                    <a:lumMod val="85000"/>
                    <a:lumOff val="15000"/>
                  </a:schemeClr>
                </a:solidFill>
              </a:rPr>
              <a:t>API Gateway</a:t>
            </a:r>
          </a:p>
        </p:txBody>
      </p:sp>
      <p:cxnSp>
        <p:nvCxnSpPr>
          <p:cNvPr id="59" name="Straight Connector 58">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0814" y="5618770"/>
            <a:ext cx="78867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Rectangle 62">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2">
            <a:extLst>
              <a:ext uri="{FF2B5EF4-FFF2-40B4-BE49-F238E27FC236}">
                <a16:creationId xmlns:a16="http://schemas.microsoft.com/office/drawing/2014/main" id="{8D4D7945-4DA1-437A-B491-98EF508938B9}"/>
              </a:ext>
            </a:extLst>
          </p:cNvPr>
          <p:cNvPicPr>
            <a:picLocks noChangeAspect="1"/>
          </p:cNvPicPr>
          <p:nvPr/>
        </p:nvPicPr>
        <p:blipFill rotWithShape="1">
          <a:blip r:embed="rId2"/>
          <a:srcRect l="2750" t="16333" r="22439" b="12435"/>
          <a:stretch/>
        </p:blipFill>
        <p:spPr>
          <a:xfrm>
            <a:off x="475498" y="425652"/>
            <a:ext cx="7700117" cy="4122099"/>
          </a:xfrm>
          <a:prstGeom prst="rect">
            <a:avLst/>
          </a:prstGeom>
        </p:spPr>
      </p:pic>
    </p:spTree>
    <p:extLst>
      <p:ext uri="{BB962C8B-B14F-4D97-AF65-F5344CB8AC3E}">
        <p14:creationId xmlns:p14="http://schemas.microsoft.com/office/powerpoint/2010/main" val="41518565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 name="Rectangle 52">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5" name="Straight Connector 5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7" name="Rectangle 56">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5499" y="4550229"/>
            <a:ext cx="8181805" cy="1057655"/>
          </a:xfrm>
        </p:spPr>
        <p:txBody>
          <a:bodyPr vert="horz" lIns="91440" tIns="45720" rIns="91440" bIns="45720" rtlCol="0" anchor="b">
            <a:normAutofit/>
          </a:bodyPr>
          <a:lstStyle/>
          <a:p>
            <a:r>
              <a:rPr lang="en-US" sz="5200" dirty="0">
                <a:solidFill>
                  <a:schemeClr val="tx1">
                    <a:lumMod val="85000"/>
                    <a:lumOff val="15000"/>
                  </a:schemeClr>
                </a:solidFill>
              </a:rPr>
              <a:t>AWS</a:t>
            </a:r>
            <a:r>
              <a:rPr lang="en-US" sz="5200" b="1" dirty="0">
                <a:solidFill>
                  <a:schemeClr val="tx1">
                    <a:lumMod val="85000"/>
                    <a:lumOff val="15000"/>
                  </a:schemeClr>
                </a:solidFill>
              </a:rPr>
              <a:t> </a:t>
            </a:r>
            <a:r>
              <a:rPr lang="en-US" sz="5200" dirty="0">
                <a:solidFill>
                  <a:schemeClr val="tx1">
                    <a:lumMod val="85000"/>
                    <a:lumOff val="15000"/>
                  </a:schemeClr>
                </a:solidFill>
              </a:rPr>
              <a:t>API Gateway</a:t>
            </a:r>
          </a:p>
        </p:txBody>
      </p:sp>
      <p:cxnSp>
        <p:nvCxnSpPr>
          <p:cNvPr id="59" name="Straight Connector 58">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0814" y="5618770"/>
            <a:ext cx="78867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Rectangle 62">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C7B75F93-34D0-433E-A0C8-5BAA2A6D0735}"/>
              </a:ext>
            </a:extLst>
          </p:cNvPr>
          <p:cNvPicPr>
            <a:picLocks noChangeAspect="1"/>
          </p:cNvPicPr>
          <p:nvPr/>
        </p:nvPicPr>
        <p:blipFill rotWithShape="1">
          <a:blip r:embed="rId2"/>
          <a:srcRect l="2751" t="16333" r="23226" b="12435"/>
          <a:stretch/>
        </p:blipFill>
        <p:spPr>
          <a:xfrm>
            <a:off x="323528" y="358527"/>
            <a:ext cx="7727576" cy="4180815"/>
          </a:xfrm>
          <a:prstGeom prst="rect">
            <a:avLst/>
          </a:prstGeom>
        </p:spPr>
      </p:pic>
    </p:spTree>
    <p:extLst>
      <p:ext uri="{BB962C8B-B14F-4D97-AF65-F5344CB8AC3E}">
        <p14:creationId xmlns:p14="http://schemas.microsoft.com/office/powerpoint/2010/main" val="8828656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 name="Rectangle 52">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5" name="Straight Connector 5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7" name="Rectangle 56">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5499" y="4550229"/>
            <a:ext cx="8181805" cy="1057655"/>
          </a:xfrm>
        </p:spPr>
        <p:txBody>
          <a:bodyPr vert="horz" lIns="91440" tIns="45720" rIns="91440" bIns="45720" rtlCol="0" anchor="b">
            <a:normAutofit/>
          </a:bodyPr>
          <a:lstStyle/>
          <a:p>
            <a:r>
              <a:rPr lang="en-US" sz="5200" dirty="0">
                <a:solidFill>
                  <a:schemeClr val="tx1">
                    <a:lumMod val="85000"/>
                    <a:lumOff val="15000"/>
                  </a:schemeClr>
                </a:solidFill>
              </a:rPr>
              <a:t>AWS</a:t>
            </a:r>
            <a:r>
              <a:rPr lang="en-US" sz="5200" b="1" dirty="0">
                <a:solidFill>
                  <a:schemeClr val="tx1">
                    <a:lumMod val="85000"/>
                    <a:lumOff val="15000"/>
                  </a:schemeClr>
                </a:solidFill>
              </a:rPr>
              <a:t> </a:t>
            </a:r>
            <a:r>
              <a:rPr lang="en-US" sz="5200" dirty="0">
                <a:solidFill>
                  <a:schemeClr val="tx1">
                    <a:lumMod val="85000"/>
                    <a:lumOff val="15000"/>
                  </a:schemeClr>
                </a:solidFill>
              </a:rPr>
              <a:t>API Gateway</a:t>
            </a:r>
          </a:p>
        </p:txBody>
      </p:sp>
      <p:cxnSp>
        <p:nvCxnSpPr>
          <p:cNvPr id="59" name="Straight Connector 58">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0814" y="5618770"/>
            <a:ext cx="78867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Rectangle 62">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6799C6B7-AAFB-4930-B13F-4FEB069A4F75}"/>
              </a:ext>
            </a:extLst>
          </p:cNvPr>
          <p:cNvPicPr>
            <a:picLocks noChangeAspect="1"/>
          </p:cNvPicPr>
          <p:nvPr/>
        </p:nvPicPr>
        <p:blipFill>
          <a:blip r:embed="rId2"/>
          <a:stretch>
            <a:fillRect/>
          </a:stretch>
        </p:blipFill>
        <p:spPr>
          <a:xfrm>
            <a:off x="323528" y="457200"/>
            <a:ext cx="7859773" cy="3897083"/>
          </a:xfrm>
          <a:prstGeom prst="rect">
            <a:avLst/>
          </a:prstGeom>
        </p:spPr>
      </p:pic>
    </p:spTree>
    <p:extLst>
      <p:ext uri="{BB962C8B-B14F-4D97-AF65-F5344CB8AC3E}">
        <p14:creationId xmlns:p14="http://schemas.microsoft.com/office/powerpoint/2010/main" val="32808148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 name="Rectangle 52">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5" name="Straight Connector 5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7" name="Rectangle 56">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5499" y="4550229"/>
            <a:ext cx="8181805" cy="1057655"/>
          </a:xfrm>
        </p:spPr>
        <p:txBody>
          <a:bodyPr vert="horz" lIns="91440" tIns="45720" rIns="91440" bIns="45720" rtlCol="0" anchor="b">
            <a:normAutofit/>
          </a:bodyPr>
          <a:lstStyle/>
          <a:p>
            <a:r>
              <a:rPr lang="en-US" sz="5200" dirty="0">
                <a:solidFill>
                  <a:schemeClr val="tx1">
                    <a:lumMod val="85000"/>
                    <a:lumOff val="15000"/>
                  </a:schemeClr>
                </a:solidFill>
              </a:rPr>
              <a:t>Accessing API Gateway</a:t>
            </a:r>
          </a:p>
        </p:txBody>
      </p:sp>
      <p:cxnSp>
        <p:nvCxnSpPr>
          <p:cNvPr id="59" name="Straight Connector 58">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0814" y="5618770"/>
            <a:ext cx="78867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Rectangle 62">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5506006D-9792-4EF8-A928-36AD6EF769D4}"/>
              </a:ext>
            </a:extLst>
          </p:cNvPr>
          <p:cNvSpPr txBox="1"/>
          <p:nvPr/>
        </p:nvSpPr>
        <p:spPr>
          <a:xfrm>
            <a:off x="475499" y="692696"/>
            <a:ext cx="7836884" cy="2862322"/>
          </a:xfrm>
          <a:prstGeom prst="rect">
            <a:avLst/>
          </a:prstGeom>
          <a:noFill/>
        </p:spPr>
        <p:txBody>
          <a:bodyPr wrap="square" rtlCol="0">
            <a:spAutoFit/>
          </a:bodyPr>
          <a:lstStyle/>
          <a:p>
            <a:r>
              <a:rPr lang="en-US" sz="3600" dirty="0"/>
              <a:t>AWS Management Console</a:t>
            </a:r>
          </a:p>
          <a:p>
            <a:r>
              <a:rPr lang="en-US" sz="3600" dirty="0"/>
              <a:t>AWS SDKS</a:t>
            </a:r>
          </a:p>
          <a:p>
            <a:r>
              <a:rPr lang="en-US" sz="3600" dirty="0"/>
              <a:t>API Gateway v1 and V2 </a:t>
            </a:r>
            <a:r>
              <a:rPr lang="en-US" sz="3600" dirty="0" err="1"/>
              <a:t>Apis</a:t>
            </a:r>
            <a:endParaRPr lang="en-US" sz="3600" dirty="0"/>
          </a:p>
          <a:p>
            <a:r>
              <a:rPr lang="en-US" sz="3600" dirty="0"/>
              <a:t>AWS Command Line Interface</a:t>
            </a:r>
          </a:p>
          <a:p>
            <a:r>
              <a:rPr lang="en-US" sz="3600" dirty="0"/>
              <a:t>AWS Tools for Windows Powershell</a:t>
            </a:r>
          </a:p>
        </p:txBody>
      </p:sp>
    </p:spTree>
    <p:extLst>
      <p:ext uri="{BB962C8B-B14F-4D97-AF65-F5344CB8AC3E}">
        <p14:creationId xmlns:p14="http://schemas.microsoft.com/office/powerpoint/2010/main" val="276850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24095"/>
            <a:ext cx="7543800" cy="612617"/>
          </a:xfrm>
        </p:spPr>
        <p:txBody>
          <a:bodyPr>
            <a:normAutofit fontScale="90000"/>
          </a:bodyPr>
          <a:lstStyle/>
          <a:p>
            <a:r>
              <a:rPr lang="en-US" sz="4000" dirty="0">
                <a:solidFill>
                  <a:schemeClr val="tx1">
                    <a:lumMod val="85000"/>
                    <a:lumOff val="15000"/>
                  </a:schemeClr>
                </a:solidFill>
                <a:latin typeface="Claire Hand" panose="02000506040000020004" pitchFamily="50" charset="0"/>
                <a:cs typeface="Arial" panose="020B0604020202020204" pitchFamily="34" charset="0"/>
              </a:rPr>
              <a:t>AWS</a:t>
            </a:r>
            <a:r>
              <a:rPr lang="en-US" sz="4400" b="1" dirty="0"/>
              <a:t> </a:t>
            </a:r>
            <a:r>
              <a:rPr lang="en-US" sz="4000" dirty="0">
                <a:solidFill>
                  <a:schemeClr val="tx1">
                    <a:lumMod val="85000"/>
                    <a:lumOff val="15000"/>
                  </a:schemeClr>
                </a:solidFill>
                <a:latin typeface="Claire Hand" panose="02000506040000020004" pitchFamily="50" charset="0"/>
                <a:cs typeface="Arial" panose="020B0604020202020204" pitchFamily="34" charset="0"/>
              </a:rPr>
              <a:t>Serverless</a:t>
            </a:r>
            <a:r>
              <a:rPr lang="en-US" sz="4400" b="1" dirty="0"/>
              <a:t> </a:t>
            </a:r>
            <a:r>
              <a:rPr lang="en-US" sz="4000" dirty="0">
                <a:solidFill>
                  <a:schemeClr val="tx1">
                    <a:lumMod val="85000"/>
                    <a:lumOff val="15000"/>
                  </a:schemeClr>
                </a:solidFill>
                <a:latin typeface="Claire Hand" panose="02000506040000020004" pitchFamily="50" charset="0"/>
                <a:cs typeface="Arial" panose="020B0604020202020204" pitchFamily="34" charset="0"/>
              </a:rPr>
              <a:t>Architecture</a:t>
            </a:r>
          </a:p>
        </p:txBody>
      </p:sp>
      <p:pic>
        <p:nvPicPr>
          <p:cNvPr id="1026" name="Picture 2" descr="Image tit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885950"/>
            <a:ext cx="8589007" cy="3487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3824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 name="Rectangle 52">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5" name="Straight Connector 5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7" name="Rectangle 56">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5499" y="4550229"/>
            <a:ext cx="8181805" cy="1057655"/>
          </a:xfrm>
        </p:spPr>
        <p:txBody>
          <a:bodyPr vert="horz" lIns="91440" tIns="45720" rIns="91440" bIns="45720" rtlCol="0" anchor="b">
            <a:normAutofit/>
          </a:bodyPr>
          <a:lstStyle/>
          <a:p>
            <a:r>
              <a:rPr lang="en-US" sz="5200" dirty="0">
                <a:solidFill>
                  <a:schemeClr val="tx1">
                    <a:lumMod val="85000"/>
                    <a:lumOff val="15000"/>
                  </a:schemeClr>
                </a:solidFill>
              </a:rPr>
              <a:t>Accessing API Gateway</a:t>
            </a:r>
          </a:p>
        </p:txBody>
      </p:sp>
      <p:cxnSp>
        <p:nvCxnSpPr>
          <p:cNvPr id="59" name="Straight Connector 58">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0814" y="5618770"/>
            <a:ext cx="78867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Rectangle 62">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5506006D-9792-4EF8-A928-36AD6EF769D4}"/>
              </a:ext>
            </a:extLst>
          </p:cNvPr>
          <p:cNvSpPr txBox="1"/>
          <p:nvPr/>
        </p:nvSpPr>
        <p:spPr>
          <a:xfrm>
            <a:off x="514781" y="2170771"/>
            <a:ext cx="7836884" cy="646331"/>
          </a:xfrm>
          <a:prstGeom prst="rect">
            <a:avLst/>
          </a:prstGeom>
          <a:noFill/>
        </p:spPr>
        <p:txBody>
          <a:bodyPr wrap="square" rtlCol="0">
            <a:spAutoFit/>
          </a:bodyPr>
          <a:lstStyle/>
          <a:p>
            <a:r>
              <a:rPr lang="en-US" sz="3600" dirty="0"/>
              <a:t>Lets Build a Hello World API</a:t>
            </a:r>
          </a:p>
        </p:txBody>
      </p:sp>
    </p:spTree>
    <p:extLst>
      <p:ext uri="{BB962C8B-B14F-4D97-AF65-F5344CB8AC3E}">
        <p14:creationId xmlns:p14="http://schemas.microsoft.com/office/powerpoint/2010/main" val="3504139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 name="Rectangle 52">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5" name="Straight Connector 5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7" name="Rectangle 56">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5499" y="4550229"/>
            <a:ext cx="8181805" cy="1057655"/>
          </a:xfrm>
        </p:spPr>
        <p:txBody>
          <a:bodyPr vert="horz" lIns="91440" tIns="45720" rIns="91440" bIns="45720" rtlCol="0" anchor="b">
            <a:normAutofit/>
          </a:bodyPr>
          <a:lstStyle/>
          <a:p>
            <a:r>
              <a:rPr lang="en-US" sz="5200" dirty="0">
                <a:solidFill>
                  <a:schemeClr val="tx1">
                    <a:lumMod val="85000"/>
                    <a:lumOff val="15000"/>
                  </a:schemeClr>
                </a:solidFill>
              </a:rPr>
              <a:t>DynamoDB</a:t>
            </a:r>
          </a:p>
        </p:txBody>
      </p:sp>
      <p:cxnSp>
        <p:nvCxnSpPr>
          <p:cNvPr id="59" name="Straight Connector 58">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0814" y="5618770"/>
            <a:ext cx="78867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Rectangle 62">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2">
            <a:extLst>
              <a:ext uri="{FF2B5EF4-FFF2-40B4-BE49-F238E27FC236}">
                <a16:creationId xmlns:a16="http://schemas.microsoft.com/office/drawing/2014/main" id="{7DDA0663-5961-4900-B383-E7A4F8D53B59}"/>
              </a:ext>
            </a:extLst>
          </p:cNvPr>
          <p:cNvPicPr>
            <a:picLocks noChangeAspect="1"/>
          </p:cNvPicPr>
          <p:nvPr/>
        </p:nvPicPr>
        <p:blipFill rotWithShape="1">
          <a:blip r:embed="rId2"/>
          <a:srcRect l="15350" t="23804" r="63197" b="46684"/>
          <a:stretch/>
        </p:blipFill>
        <p:spPr>
          <a:xfrm>
            <a:off x="540814" y="643886"/>
            <a:ext cx="5036527" cy="3895457"/>
          </a:xfrm>
          <a:prstGeom prst="rect">
            <a:avLst/>
          </a:prstGeom>
        </p:spPr>
      </p:pic>
    </p:spTree>
    <p:extLst>
      <p:ext uri="{BB962C8B-B14F-4D97-AF65-F5344CB8AC3E}">
        <p14:creationId xmlns:p14="http://schemas.microsoft.com/office/powerpoint/2010/main" val="24844743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 name="Rectangle 52">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5" name="Straight Connector 5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7" name="Rectangle 56">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5499" y="4550229"/>
            <a:ext cx="8181805" cy="1057655"/>
          </a:xfrm>
        </p:spPr>
        <p:txBody>
          <a:bodyPr vert="horz" lIns="91440" tIns="45720" rIns="91440" bIns="45720" rtlCol="0" anchor="b">
            <a:normAutofit/>
          </a:bodyPr>
          <a:lstStyle/>
          <a:p>
            <a:r>
              <a:rPr lang="en-US" sz="5200" dirty="0">
                <a:solidFill>
                  <a:schemeClr val="tx1">
                    <a:lumMod val="85000"/>
                    <a:lumOff val="15000"/>
                  </a:schemeClr>
                </a:solidFill>
              </a:rPr>
              <a:t>DynamoDB</a:t>
            </a:r>
          </a:p>
        </p:txBody>
      </p:sp>
      <p:cxnSp>
        <p:nvCxnSpPr>
          <p:cNvPr id="59" name="Straight Connector 58">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0814" y="5618770"/>
            <a:ext cx="78867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Rectangle 62">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9B7150FD-AED9-429A-92B9-4B8EBA42C7CE}"/>
              </a:ext>
            </a:extLst>
          </p:cNvPr>
          <p:cNvPicPr>
            <a:picLocks noChangeAspect="1"/>
          </p:cNvPicPr>
          <p:nvPr/>
        </p:nvPicPr>
        <p:blipFill rotWithShape="1">
          <a:blip r:embed="rId2"/>
          <a:srcRect l="14563" t="21313" r="38188" b="29484"/>
          <a:stretch/>
        </p:blipFill>
        <p:spPr>
          <a:xfrm>
            <a:off x="540814" y="517928"/>
            <a:ext cx="7406640" cy="4336418"/>
          </a:xfrm>
          <a:prstGeom prst="rect">
            <a:avLst/>
          </a:prstGeom>
        </p:spPr>
      </p:pic>
    </p:spTree>
    <p:extLst>
      <p:ext uri="{BB962C8B-B14F-4D97-AF65-F5344CB8AC3E}">
        <p14:creationId xmlns:p14="http://schemas.microsoft.com/office/powerpoint/2010/main" val="14445151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 name="Rectangle 52">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5" name="Straight Connector 5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7" name="Rectangle 56">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5499" y="4550229"/>
            <a:ext cx="8181805" cy="1057655"/>
          </a:xfrm>
        </p:spPr>
        <p:txBody>
          <a:bodyPr vert="horz" lIns="91440" tIns="45720" rIns="91440" bIns="45720" rtlCol="0" anchor="b">
            <a:normAutofit/>
          </a:bodyPr>
          <a:lstStyle/>
          <a:p>
            <a:r>
              <a:rPr lang="en-US" sz="5200" dirty="0">
                <a:solidFill>
                  <a:schemeClr val="tx1">
                    <a:lumMod val="85000"/>
                    <a:lumOff val="15000"/>
                  </a:schemeClr>
                </a:solidFill>
              </a:rPr>
              <a:t>DynamoDB</a:t>
            </a:r>
          </a:p>
        </p:txBody>
      </p:sp>
      <p:cxnSp>
        <p:nvCxnSpPr>
          <p:cNvPr id="59" name="Straight Connector 58">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0814" y="5618770"/>
            <a:ext cx="78867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Rectangle 62">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2">
            <a:extLst>
              <a:ext uri="{FF2B5EF4-FFF2-40B4-BE49-F238E27FC236}">
                <a16:creationId xmlns:a16="http://schemas.microsoft.com/office/drawing/2014/main" id="{68308CCD-80AE-4153-B97B-F7CB15AB8951}"/>
              </a:ext>
            </a:extLst>
          </p:cNvPr>
          <p:cNvPicPr>
            <a:picLocks noChangeAspect="1"/>
          </p:cNvPicPr>
          <p:nvPr/>
        </p:nvPicPr>
        <p:blipFill rotWithShape="1">
          <a:blip r:embed="rId2"/>
          <a:srcRect l="16138" t="23388" r="40550" b="31974"/>
          <a:stretch/>
        </p:blipFill>
        <p:spPr>
          <a:xfrm>
            <a:off x="681034" y="744713"/>
            <a:ext cx="7176671" cy="4158504"/>
          </a:xfrm>
          <a:prstGeom prst="rect">
            <a:avLst/>
          </a:prstGeom>
        </p:spPr>
      </p:pic>
    </p:spTree>
    <p:extLst>
      <p:ext uri="{BB962C8B-B14F-4D97-AF65-F5344CB8AC3E}">
        <p14:creationId xmlns:p14="http://schemas.microsoft.com/office/powerpoint/2010/main" val="18436051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 name="Rectangle 52">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5" name="Straight Connector 5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7" name="Rectangle 56">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5499" y="4550229"/>
            <a:ext cx="8181805" cy="1057655"/>
          </a:xfrm>
        </p:spPr>
        <p:txBody>
          <a:bodyPr vert="horz" lIns="91440" tIns="45720" rIns="91440" bIns="45720" rtlCol="0" anchor="b">
            <a:normAutofit/>
          </a:bodyPr>
          <a:lstStyle/>
          <a:p>
            <a:r>
              <a:rPr lang="en-US" sz="5200" dirty="0">
                <a:solidFill>
                  <a:schemeClr val="tx1">
                    <a:lumMod val="85000"/>
                    <a:lumOff val="15000"/>
                  </a:schemeClr>
                </a:solidFill>
              </a:rPr>
              <a:t>DynamoDB</a:t>
            </a:r>
          </a:p>
        </p:txBody>
      </p:sp>
      <p:cxnSp>
        <p:nvCxnSpPr>
          <p:cNvPr id="59" name="Straight Connector 58">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0814" y="5618770"/>
            <a:ext cx="78867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Rectangle 62">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DC170FC7-F914-4639-9B2E-034AF4BD6E7D}"/>
              </a:ext>
            </a:extLst>
          </p:cNvPr>
          <p:cNvPicPr>
            <a:picLocks noChangeAspect="1"/>
          </p:cNvPicPr>
          <p:nvPr/>
        </p:nvPicPr>
        <p:blipFill rotWithShape="1">
          <a:blip r:embed="rId2"/>
          <a:srcRect l="15350" t="23803" r="41338" b="30729"/>
          <a:stretch/>
        </p:blipFill>
        <p:spPr>
          <a:xfrm>
            <a:off x="418606" y="540037"/>
            <a:ext cx="7406639" cy="4371511"/>
          </a:xfrm>
          <a:prstGeom prst="rect">
            <a:avLst/>
          </a:prstGeom>
        </p:spPr>
      </p:pic>
    </p:spTree>
    <p:extLst>
      <p:ext uri="{BB962C8B-B14F-4D97-AF65-F5344CB8AC3E}">
        <p14:creationId xmlns:p14="http://schemas.microsoft.com/office/powerpoint/2010/main" val="452434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 name="Rectangle 52">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5" name="Straight Connector 5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7" name="Rectangle 56">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5499" y="4550229"/>
            <a:ext cx="8181805" cy="1057655"/>
          </a:xfrm>
        </p:spPr>
        <p:txBody>
          <a:bodyPr vert="horz" lIns="91440" tIns="45720" rIns="91440" bIns="45720" rtlCol="0" anchor="b">
            <a:normAutofit/>
          </a:bodyPr>
          <a:lstStyle/>
          <a:p>
            <a:r>
              <a:rPr lang="en-US" sz="5200" dirty="0">
                <a:solidFill>
                  <a:schemeClr val="tx1">
                    <a:lumMod val="85000"/>
                    <a:lumOff val="15000"/>
                  </a:schemeClr>
                </a:solidFill>
              </a:rPr>
              <a:t>DynamoDB</a:t>
            </a:r>
          </a:p>
        </p:txBody>
      </p:sp>
      <p:cxnSp>
        <p:nvCxnSpPr>
          <p:cNvPr id="59" name="Straight Connector 58">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0814" y="5618770"/>
            <a:ext cx="78867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Rectangle 62">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2">
            <a:extLst>
              <a:ext uri="{FF2B5EF4-FFF2-40B4-BE49-F238E27FC236}">
                <a16:creationId xmlns:a16="http://schemas.microsoft.com/office/drawing/2014/main" id="{91CFD94E-8E89-4B73-9FD5-50A846896B93}"/>
              </a:ext>
            </a:extLst>
          </p:cNvPr>
          <p:cNvPicPr>
            <a:picLocks noChangeAspect="1"/>
          </p:cNvPicPr>
          <p:nvPr/>
        </p:nvPicPr>
        <p:blipFill rotWithShape="1">
          <a:blip r:embed="rId2"/>
          <a:srcRect l="15351" t="24932" r="39763" b="30729"/>
          <a:stretch/>
        </p:blipFill>
        <p:spPr>
          <a:xfrm>
            <a:off x="294602" y="620690"/>
            <a:ext cx="7373742" cy="4095210"/>
          </a:xfrm>
          <a:prstGeom prst="rect">
            <a:avLst/>
          </a:prstGeom>
        </p:spPr>
      </p:pic>
    </p:spTree>
    <p:extLst>
      <p:ext uri="{BB962C8B-B14F-4D97-AF65-F5344CB8AC3E}">
        <p14:creationId xmlns:p14="http://schemas.microsoft.com/office/powerpoint/2010/main" val="7005559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499" y="4550229"/>
            <a:ext cx="8181805" cy="1057655"/>
          </a:xfrm>
        </p:spPr>
        <p:txBody>
          <a:bodyPr vert="horz" lIns="91440" tIns="45720" rIns="91440" bIns="45720" rtlCol="0" anchor="b">
            <a:normAutofit/>
          </a:bodyPr>
          <a:lstStyle/>
          <a:p>
            <a:r>
              <a:rPr lang="en-US" sz="5200" dirty="0">
                <a:solidFill>
                  <a:schemeClr val="tx1">
                    <a:lumMod val="85000"/>
                    <a:lumOff val="15000"/>
                  </a:schemeClr>
                </a:solidFill>
              </a:rPr>
              <a:t>DynamoDB</a:t>
            </a:r>
          </a:p>
        </p:txBody>
      </p:sp>
      <p:pic>
        <p:nvPicPr>
          <p:cNvPr id="3" name="Picture 2">
            <a:extLst>
              <a:ext uri="{FF2B5EF4-FFF2-40B4-BE49-F238E27FC236}">
                <a16:creationId xmlns:a16="http://schemas.microsoft.com/office/drawing/2014/main" id="{4D3D764A-3152-4206-8431-CC85D4BFD02A}"/>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00000"/>
                    </a14:imgEffect>
                  </a14:imgLayer>
                </a14:imgProps>
              </a:ext>
            </a:extLst>
          </a:blip>
          <a:srcRect l="15352" t="34817" r="42536" b="32214"/>
          <a:stretch/>
        </p:blipFill>
        <p:spPr>
          <a:xfrm>
            <a:off x="74822" y="626293"/>
            <a:ext cx="8983157" cy="3953963"/>
          </a:xfrm>
          <a:prstGeom prst="rect">
            <a:avLst/>
          </a:prstGeom>
        </p:spPr>
      </p:pic>
    </p:spTree>
    <p:extLst>
      <p:ext uri="{BB962C8B-B14F-4D97-AF65-F5344CB8AC3E}">
        <p14:creationId xmlns:p14="http://schemas.microsoft.com/office/powerpoint/2010/main" val="26691803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 name="Rectangle 52">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5" name="Straight Connector 5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7" name="Rectangle 56">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5499" y="4550229"/>
            <a:ext cx="8181805" cy="1057655"/>
          </a:xfrm>
        </p:spPr>
        <p:txBody>
          <a:bodyPr vert="horz" lIns="91440" tIns="45720" rIns="91440" bIns="45720" rtlCol="0" anchor="b">
            <a:normAutofit/>
          </a:bodyPr>
          <a:lstStyle/>
          <a:p>
            <a:r>
              <a:rPr lang="en-US" sz="5200" dirty="0">
                <a:solidFill>
                  <a:schemeClr val="tx1">
                    <a:lumMod val="85000"/>
                    <a:lumOff val="15000"/>
                  </a:schemeClr>
                </a:solidFill>
              </a:rPr>
              <a:t>DynamoDB</a:t>
            </a:r>
          </a:p>
        </p:txBody>
      </p:sp>
      <p:cxnSp>
        <p:nvCxnSpPr>
          <p:cNvPr id="59" name="Straight Connector 58">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0814" y="5618770"/>
            <a:ext cx="78867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Rectangle 62">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C233AB7C-B92F-4369-990E-E1D91B39B37D}"/>
              </a:ext>
            </a:extLst>
          </p:cNvPr>
          <p:cNvPicPr>
            <a:picLocks noChangeAspect="1"/>
          </p:cNvPicPr>
          <p:nvPr/>
        </p:nvPicPr>
        <p:blipFill rotWithShape="1">
          <a:blip r:embed="rId2"/>
          <a:srcRect l="15351" t="23803" r="39763" b="30729"/>
          <a:stretch/>
        </p:blipFill>
        <p:spPr>
          <a:xfrm>
            <a:off x="693214" y="676084"/>
            <a:ext cx="7406640" cy="4218131"/>
          </a:xfrm>
          <a:prstGeom prst="rect">
            <a:avLst/>
          </a:prstGeom>
        </p:spPr>
      </p:pic>
    </p:spTree>
    <p:extLst>
      <p:ext uri="{BB962C8B-B14F-4D97-AF65-F5344CB8AC3E}">
        <p14:creationId xmlns:p14="http://schemas.microsoft.com/office/powerpoint/2010/main" val="27833114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 name="Rectangle 52">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5" name="Straight Connector 5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7" name="Rectangle 56">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3261" y="5651084"/>
            <a:ext cx="8181805" cy="655315"/>
          </a:xfrm>
        </p:spPr>
        <p:txBody>
          <a:bodyPr vert="horz" lIns="91440" tIns="45720" rIns="91440" bIns="45720" rtlCol="0" anchor="b">
            <a:normAutofit fontScale="90000"/>
          </a:bodyPr>
          <a:lstStyle/>
          <a:p>
            <a:r>
              <a:rPr lang="en-US" sz="5200" dirty="0">
                <a:solidFill>
                  <a:schemeClr val="tx1">
                    <a:lumMod val="85000"/>
                    <a:lumOff val="15000"/>
                  </a:schemeClr>
                </a:solidFill>
              </a:rPr>
              <a:t>DynamoDB</a:t>
            </a:r>
          </a:p>
        </p:txBody>
      </p:sp>
      <p:cxnSp>
        <p:nvCxnSpPr>
          <p:cNvPr id="59" name="Straight Connector 58">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0814" y="5618770"/>
            <a:ext cx="78867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Rectangle 62">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a:extLst>
              <a:ext uri="{FF2B5EF4-FFF2-40B4-BE49-F238E27FC236}">
                <a16:creationId xmlns:a16="http://schemas.microsoft.com/office/drawing/2014/main" id="{B661FF19-5B07-44AD-96A1-939DD8252B02}"/>
              </a:ext>
            </a:extLst>
          </p:cNvPr>
          <p:cNvPicPr>
            <a:picLocks noChangeAspect="1"/>
          </p:cNvPicPr>
          <p:nvPr/>
        </p:nvPicPr>
        <p:blipFill rotWithShape="1">
          <a:blip r:embed="rId2"/>
          <a:srcRect l="20863" t="14984" r="25587" b="17544"/>
          <a:stretch/>
        </p:blipFill>
        <p:spPr>
          <a:xfrm>
            <a:off x="450346" y="333905"/>
            <a:ext cx="7406640" cy="5246940"/>
          </a:xfrm>
          <a:prstGeom prst="rect">
            <a:avLst/>
          </a:prstGeom>
        </p:spPr>
      </p:pic>
    </p:spTree>
    <p:extLst>
      <p:ext uri="{BB962C8B-B14F-4D97-AF65-F5344CB8AC3E}">
        <p14:creationId xmlns:p14="http://schemas.microsoft.com/office/powerpoint/2010/main" val="19350466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 name="Rectangle 52">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5" name="Straight Connector 5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7" name="Rectangle 56">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5499" y="4550229"/>
            <a:ext cx="8181805" cy="1057655"/>
          </a:xfrm>
        </p:spPr>
        <p:txBody>
          <a:bodyPr vert="horz" lIns="91440" tIns="45720" rIns="91440" bIns="45720" rtlCol="0" anchor="b">
            <a:normAutofit/>
          </a:bodyPr>
          <a:lstStyle/>
          <a:p>
            <a:r>
              <a:rPr lang="en-US" sz="5200" dirty="0">
                <a:solidFill>
                  <a:schemeClr val="tx1">
                    <a:lumMod val="85000"/>
                    <a:lumOff val="15000"/>
                  </a:schemeClr>
                </a:solidFill>
              </a:rPr>
              <a:t>DynamoDB</a:t>
            </a:r>
          </a:p>
        </p:txBody>
      </p:sp>
      <p:cxnSp>
        <p:nvCxnSpPr>
          <p:cNvPr id="59" name="Straight Connector 58">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0814" y="5618770"/>
            <a:ext cx="78867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Rectangle 62">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064C4D04-39E7-4F82-9529-FAC1EA889B6A}"/>
              </a:ext>
            </a:extLst>
          </p:cNvPr>
          <p:cNvPicPr>
            <a:picLocks noChangeAspect="1"/>
          </p:cNvPicPr>
          <p:nvPr/>
        </p:nvPicPr>
        <p:blipFill rotWithShape="1">
          <a:blip r:embed="rId2"/>
          <a:srcRect l="15350" t="28190" r="38187" b="27434"/>
          <a:stretch/>
        </p:blipFill>
        <p:spPr>
          <a:xfrm>
            <a:off x="444849" y="457200"/>
            <a:ext cx="7813900" cy="4195931"/>
          </a:xfrm>
          <a:prstGeom prst="rect">
            <a:avLst/>
          </a:prstGeom>
        </p:spPr>
      </p:pic>
    </p:spTree>
    <p:extLst>
      <p:ext uri="{BB962C8B-B14F-4D97-AF65-F5344CB8AC3E}">
        <p14:creationId xmlns:p14="http://schemas.microsoft.com/office/powerpoint/2010/main" val="1112387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24095"/>
            <a:ext cx="7543800" cy="612617"/>
          </a:xfrm>
        </p:spPr>
        <p:txBody>
          <a:bodyPr>
            <a:normAutofit fontScale="90000"/>
          </a:bodyPr>
          <a:lstStyle/>
          <a:p>
            <a:r>
              <a:rPr lang="en-US" sz="4000" dirty="0">
                <a:solidFill>
                  <a:schemeClr val="tx1">
                    <a:lumMod val="85000"/>
                    <a:lumOff val="15000"/>
                  </a:schemeClr>
                </a:solidFill>
                <a:latin typeface="Claire Hand" panose="02000506040000020004" pitchFamily="50" charset="0"/>
                <a:cs typeface="Arial" panose="020B0604020202020204" pitchFamily="34" charset="0"/>
              </a:rPr>
              <a:t>AWS</a:t>
            </a:r>
            <a:r>
              <a:rPr lang="en-US" sz="4400" b="1" dirty="0"/>
              <a:t> </a:t>
            </a:r>
            <a:r>
              <a:rPr lang="en-US" sz="4000" dirty="0">
                <a:solidFill>
                  <a:schemeClr val="tx1">
                    <a:lumMod val="85000"/>
                    <a:lumOff val="15000"/>
                  </a:schemeClr>
                </a:solidFill>
                <a:latin typeface="Claire Hand" panose="02000506040000020004" pitchFamily="50" charset="0"/>
                <a:cs typeface="Arial" panose="020B0604020202020204" pitchFamily="34" charset="0"/>
              </a:rPr>
              <a:t>Compute Offerings</a:t>
            </a:r>
          </a:p>
        </p:txBody>
      </p:sp>
      <p:pic>
        <p:nvPicPr>
          <p:cNvPr id="3" name="Picture 2">
            <a:extLst>
              <a:ext uri="{FF2B5EF4-FFF2-40B4-BE49-F238E27FC236}">
                <a16:creationId xmlns:a16="http://schemas.microsoft.com/office/drawing/2014/main" id="{3213EF65-3679-484D-9A6F-1CACE16EA0D9}"/>
              </a:ext>
            </a:extLst>
          </p:cNvPr>
          <p:cNvPicPr>
            <a:picLocks noChangeAspect="1"/>
          </p:cNvPicPr>
          <p:nvPr/>
        </p:nvPicPr>
        <p:blipFill rotWithShape="1">
          <a:blip r:embed="rId2"/>
          <a:srcRect l="6688" t="13584" r="6688" b="13582"/>
          <a:stretch/>
        </p:blipFill>
        <p:spPr>
          <a:xfrm>
            <a:off x="611560" y="1556791"/>
            <a:ext cx="7920880" cy="3744417"/>
          </a:xfrm>
          <a:prstGeom prst="rect">
            <a:avLst/>
          </a:prstGeom>
        </p:spPr>
      </p:pic>
    </p:spTree>
    <p:extLst>
      <p:ext uri="{BB962C8B-B14F-4D97-AF65-F5344CB8AC3E}">
        <p14:creationId xmlns:p14="http://schemas.microsoft.com/office/powerpoint/2010/main" val="4604805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 name="Rectangle 52">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5" name="Straight Connector 5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7" name="Rectangle 56">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5499" y="4550229"/>
            <a:ext cx="8181805" cy="1057655"/>
          </a:xfrm>
        </p:spPr>
        <p:txBody>
          <a:bodyPr vert="horz" lIns="91440" tIns="45720" rIns="91440" bIns="45720" rtlCol="0" anchor="b">
            <a:normAutofit/>
          </a:bodyPr>
          <a:lstStyle/>
          <a:p>
            <a:r>
              <a:rPr lang="en-US" sz="5200" dirty="0">
                <a:solidFill>
                  <a:schemeClr val="tx1">
                    <a:lumMod val="85000"/>
                    <a:lumOff val="15000"/>
                  </a:schemeClr>
                </a:solidFill>
              </a:rPr>
              <a:t>DynamoDB</a:t>
            </a:r>
          </a:p>
        </p:txBody>
      </p:sp>
      <p:cxnSp>
        <p:nvCxnSpPr>
          <p:cNvPr id="59" name="Straight Connector 58">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0814" y="5618770"/>
            <a:ext cx="78867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Rectangle 62">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8EFA681D-6727-452F-86A6-679D54A36650}"/>
              </a:ext>
            </a:extLst>
          </p:cNvPr>
          <p:cNvPicPr>
            <a:picLocks noChangeAspect="1"/>
          </p:cNvPicPr>
          <p:nvPr/>
        </p:nvPicPr>
        <p:blipFill rotWithShape="1">
          <a:blip r:embed="rId2"/>
          <a:srcRect l="15351" t="43419" r="42912" b="33507"/>
          <a:stretch/>
        </p:blipFill>
        <p:spPr>
          <a:xfrm>
            <a:off x="197853" y="1578578"/>
            <a:ext cx="8229661" cy="2557993"/>
          </a:xfrm>
          <a:prstGeom prst="rect">
            <a:avLst/>
          </a:prstGeom>
        </p:spPr>
      </p:pic>
    </p:spTree>
    <p:extLst>
      <p:ext uri="{BB962C8B-B14F-4D97-AF65-F5344CB8AC3E}">
        <p14:creationId xmlns:p14="http://schemas.microsoft.com/office/powerpoint/2010/main" val="19667040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 name="Rectangle 52">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5" name="Straight Connector 5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7" name="Rectangle 56">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5499" y="4550229"/>
            <a:ext cx="8181805" cy="1057655"/>
          </a:xfrm>
        </p:spPr>
        <p:txBody>
          <a:bodyPr vert="horz" lIns="91440" tIns="45720" rIns="91440" bIns="45720" rtlCol="0" anchor="b">
            <a:normAutofit/>
          </a:bodyPr>
          <a:lstStyle/>
          <a:p>
            <a:r>
              <a:rPr lang="en-US" sz="5200" dirty="0">
                <a:solidFill>
                  <a:schemeClr val="tx1">
                    <a:lumMod val="85000"/>
                    <a:lumOff val="15000"/>
                  </a:schemeClr>
                </a:solidFill>
              </a:rPr>
              <a:t>Node.Js and DynamoDB</a:t>
            </a:r>
          </a:p>
        </p:txBody>
      </p:sp>
      <p:cxnSp>
        <p:nvCxnSpPr>
          <p:cNvPr id="59" name="Straight Connector 58">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0814" y="5618770"/>
            <a:ext cx="78867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Rectangle 62">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a:extLst>
              <a:ext uri="{FF2B5EF4-FFF2-40B4-BE49-F238E27FC236}">
                <a16:creationId xmlns:a16="http://schemas.microsoft.com/office/drawing/2014/main" id="{A457919F-8793-47B6-B2FC-FE49CA5399AE}"/>
              </a:ext>
            </a:extLst>
          </p:cNvPr>
          <p:cNvSpPr txBox="1"/>
          <p:nvPr/>
        </p:nvSpPr>
        <p:spPr>
          <a:xfrm>
            <a:off x="491265" y="402584"/>
            <a:ext cx="7848872" cy="4370427"/>
          </a:xfrm>
          <a:prstGeom prst="rect">
            <a:avLst/>
          </a:prstGeom>
          <a:noFill/>
        </p:spPr>
        <p:txBody>
          <a:bodyPr wrap="square" rtlCol="0">
            <a:spAutoFit/>
          </a:bodyPr>
          <a:lstStyle/>
          <a:p>
            <a:r>
              <a:rPr lang="en-US" sz="3200" b="1" dirty="0"/>
              <a:t>Prerequisites</a:t>
            </a:r>
            <a:endParaRPr lang="en-US" b="1" dirty="0"/>
          </a:p>
          <a:p>
            <a:endParaRPr lang="en-US" b="1" dirty="0"/>
          </a:p>
          <a:p>
            <a:r>
              <a:rPr lang="en-US" sz="2400" dirty="0"/>
              <a:t>Download and run DynamoDB on your computer.</a:t>
            </a:r>
          </a:p>
          <a:p>
            <a:endParaRPr lang="en-US" sz="2400" dirty="0"/>
          </a:p>
          <a:p>
            <a:r>
              <a:rPr lang="en-US" sz="2400" dirty="0"/>
              <a:t>Set up an AWS access key to use the AWS SDKs. </a:t>
            </a:r>
          </a:p>
          <a:p>
            <a:endParaRPr lang="en-US" sz="2400" dirty="0"/>
          </a:p>
          <a:p>
            <a:r>
              <a:rPr lang="en-US" sz="2400" dirty="0"/>
              <a:t>Set up the AWS SDK for JavaScript:</a:t>
            </a:r>
          </a:p>
          <a:p>
            <a:pPr lvl="1"/>
            <a:r>
              <a:rPr lang="en-US" sz="2400" dirty="0"/>
              <a:t>Go to </a:t>
            </a:r>
            <a:r>
              <a:rPr lang="en-US" sz="2400" dirty="0">
                <a:hlinkClick r:id="rId2"/>
              </a:rPr>
              <a:t>http://nodejs.org</a:t>
            </a:r>
            <a:r>
              <a:rPr lang="en-US" sz="2400" dirty="0"/>
              <a:t> and install Node.js.</a:t>
            </a:r>
          </a:p>
          <a:p>
            <a:pPr lvl="1"/>
            <a:r>
              <a:rPr lang="en-US" sz="2400" dirty="0"/>
              <a:t>Go to </a:t>
            </a:r>
            <a:r>
              <a:rPr lang="en-US" sz="2400" dirty="0">
                <a:hlinkClick r:id="rId3"/>
              </a:rPr>
              <a:t>https://aws.amazon.com/sdk-for-node-js</a:t>
            </a:r>
            <a:r>
              <a:rPr lang="en-US" sz="2400" dirty="0"/>
              <a:t> and install the AWS SDK for JavaScript.</a:t>
            </a:r>
          </a:p>
          <a:p>
            <a:endParaRPr lang="en-US" sz="3600" dirty="0"/>
          </a:p>
        </p:txBody>
      </p:sp>
    </p:spTree>
    <p:extLst>
      <p:ext uri="{BB962C8B-B14F-4D97-AF65-F5344CB8AC3E}">
        <p14:creationId xmlns:p14="http://schemas.microsoft.com/office/powerpoint/2010/main" val="11862884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 name="Rectangle 52">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5" name="Straight Connector 5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7" name="Rectangle 56">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5499" y="4550229"/>
            <a:ext cx="8181805" cy="1057655"/>
          </a:xfrm>
        </p:spPr>
        <p:txBody>
          <a:bodyPr vert="horz" lIns="91440" tIns="45720" rIns="91440" bIns="45720" rtlCol="0" anchor="b">
            <a:normAutofit/>
          </a:bodyPr>
          <a:lstStyle/>
          <a:p>
            <a:r>
              <a:rPr lang="en-US" sz="5200" dirty="0" err="1">
                <a:solidFill>
                  <a:schemeClr val="tx1">
                    <a:lumMod val="85000"/>
                    <a:lumOff val="15000"/>
                  </a:schemeClr>
                </a:solidFill>
              </a:rPr>
              <a:t>DynamoDb</a:t>
            </a:r>
            <a:r>
              <a:rPr lang="en-US" sz="5200" dirty="0">
                <a:solidFill>
                  <a:schemeClr val="tx1">
                    <a:lumMod val="85000"/>
                    <a:lumOff val="15000"/>
                  </a:schemeClr>
                </a:solidFill>
              </a:rPr>
              <a:t> RCU and WCU</a:t>
            </a:r>
          </a:p>
        </p:txBody>
      </p:sp>
      <p:cxnSp>
        <p:nvCxnSpPr>
          <p:cNvPr id="59" name="Straight Connector 58">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0814" y="5618770"/>
            <a:ext cx="78867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Rectangle 62">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a:extLst>
              <a:ext uri="{FF2B5EF4-FFF2-40B4-BE49-F238E27FC236}">
                <a16:creationId xmlns:a16="http://schemas.microsoft.com/office/drawing/2014/main" id="{A457919F-8793-47B6-B2FC-FE49CA5399AE}"/>
              </a:ext>
            </a:extLst>
          </p:cNvPr>
          <p:cNvSpPr txBox="1"/>
          <p:nvPr/>
        </p:nvSpPr>
        <p:spPr>
          <a:xfrm>
            <a:off x="491265" y="402584"/>
            <a:ext cx="7848872" cy="4801314"/>
          </a:xfrm>
          <a:prstGeom prst="rect">
            <a:avLst/>
          </a:prstGeom>
          <a:noFill/>
        </p:spPr>
        <p:txBody>
          <a:bodyPr wrap="square" rtlCol="0">
            <a:spAutoFit/>
          </a:bodyPr>
          <a:lstStyle/>
          <a:p>
            <a:r>
              <a:rPr lang="en-US" dirty="0"/>
              <a:t>For example, suppose that you create a provisioned table with 6 read capacity units and 6 write capacity units. With these settings, your application could do the following:</a:t>
            </a:r>
          </a:p>
          <a:p>
            <a:endParaRPr lang="en-US" dirty="0"/>
          </a:p>
          <a:p>
            <a:r>
              <a:rPr lang="en-US" dirty="0"/>
              <a:t>Perform strongly consistent reads of up to 24 KB per second (4 KB × 6 read capacity units).</a:t>
            </a:r>
          </a:p>
          <a:p>
            <a:endParaRPr lang="en-US" dirty="0"/>
          </a:p>
          <a:p>
            <a:r>
              <a:rPr lang="en-US" dirty="0"/>
              <a:t>Perform eventually consistent reads of up to 48 KB per second (twice as much read throughput).</a:t>
            </a:r>
          </a:p>
          <a:p>
            <a:endParaRPr lang="en-US" dirty="0"/>
          </a:p>
          <a:p>
            <a:r>
              <a:rPr lang="en-US" dirty="0"/>
              <a:t>Perform transactional read requests of up to 3 KB per second.</a:t>
            </a:r>
          </a:p>
          <a:p>
            <a:endParaRPr lang="en-US" dirty="0"/>
          </a:p>
          <a:p>
            <a:r>
              <a:rPr lang="en-US" dirty="0"/>
              <a:t>Write up to 6 KB per second (1 KB × 6 write capacity units).</a:t>
            </a:r>
          </a:p>
          <a:p>
            <a:endParaRPr lang="en-US" dirty="0"/>
          </a:p>
          <a:p>
            <a:r>
              <a:rPr lang="en-US" dirty="0"/>
              <a:t>Perform transactional write requests of up to 3 KB per second.</a:t>
            </a:r>
          </a:p>
          <a:p>
            <a:endParaRPr lang="en-US" sz="3600" dirty="0"/>
          </a:p>
        </p:txBody>
      </p:sp>
    </p:spTree>
    <p:extLst>
      <p:ext uri="{BB962C8B-B14F-4D97-AF65-F5344CB8AC3E}">
        <p14:creationId xmlns:p14="http://schemas.microsoft.com/office/powerpoint/2010/main" val="3355983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24095"/>
            <a:ext cx="7543800" cy="612617"/>
          </a:xfrm>
        </p:spPr>
        <p:txBody>
          <a:bodyPr>
            <a:normAutofit fontScale="90000"/>
          </a:bodyPr>
          <a:lstStyle/>
          <a:p>
            <a:r>
              <a:rPr lang="en-US" sz="4000" dirty="0">
                <a:solidFill>
                  <a:schemeClr val="tx1">
                    <a:lumMod val="85000"/>
                    <a:lumOff val="15000"/>
                  </a:schemeClr>
                </a:solidFill>
                <a:latin typeface="Claire Hand" panose="02000506040000020004" pitchFamily="50" charset="0"/>
                <a:cs typeface="Arial" panose="020B0604020202020204" pitchFamily="34" charset="0"/>
              </a:rPr>
              <a:t>AWS</a:t>
            </a:r>
            <a:r>
              <a:rPr lang="en-US" sz="4400" b="1" dirty="0"/>
              <a:t> </a:t>
            </a:r>
            <a:r>
              <a:rPr lang="en-US" sz="4000" dirty="0">
                <a:solidFill>
                  <a:schemeClr val="tx1">
                    <a:lumMod val="85000"/>
                    <a:lumOff val="15000"/>
                  </a:schemeClr>
                </a:solidFill>
                <a:latin typeface="Claire Hand" panose="02000506040000020004" pitchFamily="50" charset="0"/>
                <a:cs typeface="Arial" panose="020B0604020202020204" pitchFamily="34" charset="0"/>
              </a:rPr>
              <a:t>Lambda</a:t>
            </a:r>
          </a:p>
        </p:txBody>
      </p:sp>
      <p:pic>
        <p:nvPicPr>
          <p:cNvPr id="4" name="Picture 3">
            <a:extLst>
              <a:ext uri="{FF2B5EF4-FFF2-40B4-BE49-F238E27FC236}">
                <a16:creationId xmlns:a16="http://schemas.microsoft.com/office/drawing/2014/main" id="{280ACE56-D265-4F65-958C-1CE5ED98C160}"/>
              </a:ext>
            </a:extLst>
          </p:cNvPr>
          <p:cNvPicPr>
            <a:picLocks noChangeAspect="1"/>
          </p:cNvPicPr>
          <p:nvPr/>
        </p:nvPicPr>
        <p:blipFill rotWithShape="1">
          <a:blip r:embed="rId2"/>
          <a:srcRect l="9000" t="10781" r="5900" b="23388"/>
          <a:stretch/>
        </p:blipFill>
        <p:spPr>
          <a:xfrm>
            <a:off x="467544" y="1628800"/>
            <a:ext cx="7781488" cy="3384377"/>
          </a:xfrm>
          <a:prstGeom prst="rect">
            <a:avLst/>
          </a:prstGeom>
        </p:spPr>
      </p:pic>
    </p:spTree>
    <p:extLst>
      <p:ext uri="{BB962C8B-B14F-4D97-AF65-F5344CB8AC3E}">
        <p14:creationId xmlns:p14="http://schemas.microsoft.com/office/powerpoint/2010/main" val="4248957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24095"/>
            <a:ext cx="7543800" cy="612617"/>
          </a:xfrm>
        </p:spPr>
        <p:txBody>
          <a:bodyPr>
            <a:normAutofit fontScale="90000"/>
          </a:bodyPr>
          <a:lstStyle/>
          <a:p>
            <a:r>
              <a:rPr lang="en-US" sz="4000" dirty="0">
                <a:solidFill>
                  <a:schemeClr val="tx1">
                    <a:lumMod val="85000"/>
                    <a:lumOff val="15000"/>
                  </a:schemeClr>
                </a:solidFill>
                <a:latin typeface="Claire Hand" panose="02000506040000020004" pitchFamily="50" charset="0"/>
                <a:cs typeface="Arial" panose="020B0604020202020204" pitchFamily="34" charset="0"/>
              </a:rPr>
              <a:t>AWS</a:t>
            </a:r>
            <a:r>
              <a:rPr lang="en-US" sz="4400" b="1" dirty="0"/>
              <a:t> </a:t>
            </a:r>
            <a:r>
              <a:rPr lang="en-US" sz="4000" dirty="0">
                <a:solidFill>
                  <a:schemeClr val="tx1">
                    <a:lumMod val="85000"/>
                    <a:lumOff val="15000"/>
                  </a:schemeClr>
                </a:solidFill>
                <a:latin typeface="Claire Hand" panose="02000506040000020004" pitchFamily="50" charset="0"/>
                <a:cs typeface="Arial" panose="020B0604020202020204" pitchFamily="34" charset="0"/>
              </a:rPr>
              <a:t>Lambda</a:t>
            </a:r>
          </a:p>
        </p:txBody>
      </p:sp>
      <p:pic>
        <p:nvPicPr>
          <p:cNvPr id="3" name="Picture 2">
            <a:extLst>
              <a:ext uri="{FF2B5EF4-FFF2-40B4-BE49-F238E27FC236}">
                <a16:creationId xmlns:a16="http://schemas.microsoft.com/office/drawing/2014/main" id="{DE7A97D8-B8B7-4902-A1CB-E8E5A2F6ACC8}"/>
              </a:ext>
            </a:extLst>
          </p:cNvPr>
          <p:cNvPicPr>
            <a:picLocks noChangeAspect="1"/>
          </p:cNvPicPr>
          <p:nvPr/>
        </p:nvPicPr>
        <p:blipFill rotWithShape="1">
          <a:blip r:embed="rId2"/>
          <a:srcRect l="2750" t="12182" r="5112" b="12182"/>
          <a:stretch/>
        </p:blipFill>
        <p:spPr>
          <a:xfrm>
            <a:off x="251520" y="1124744"/>
            <a:ext cx="8424936" cy="3888433"/>
          </a:xfrm>
          <a:prstGeom prst="rect">
            <a:avLst/>
          </a:prstGeom>
        </p:spPr>
      </p:pic>
    </p:spTree>
    <p:extLst>
      <p:ext uri="{BB962C8B-B14F-4D97-AF65-F5344CB8AC3E}">
        <p14:creationId xmlns:p14="http://schemas.microsoft.com/office/powerpoint/2010/main" val="54740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24095"/>
            <a:ext cx="7543800" cy="612617"/>
          </a:xfrm>
        </p:spPr>
        <p:txBody>
          <a:bodyPr>
            <a:normAutofit fontScale="90000"/>
          </a:bodyPr>
          <a:lstStyle/>
          <a:p>
            <a:r>
              <a:rPr lang="en-US" sz="4000" dirty="0">
                <a:solidFill>
                  <a:schemeClr val="tx1">
                    <a:lumMod val="85000"/>
                    <a:lumOff val="15000"/>
                  </a:schemeClr>
                </a:solidFill>
                <a:latin typeface="Claire Hand" panose="02000506040000020004" pitchFamily="50" charset="0"/>
                <a:cs typeface="Arial" panose="020B0604020202020204" pitchFamily="34" charset="0"/>
              </a:rPr>
              <a:t>AWS</a:t>
            </a:r>
            <a:r>
              <a:rPr lang="en-US" sz="4400" b="1" dirty="0"/>
              <a:t> </a:t>
            </a:r>
            <a:r>
              <a:rPr lang="en-US" sz="4000" dirty="0">
                <a:solidFill>
                  <a:schemeClr val="tx1">
                    <a:lumMod val="85000"/>
                    <a:lumOff val="15000"/>
                  </a:schemeClr>
                </a:solidFill>
                <a:latin typeface="Claire Hand" panose="02000506040000020004" pitchFamily="50" charset="0"/>
                <a:cs typeface="Arial" panose="020B0604020202020204" pitchFamily="34" charset="0"/>
              </a:rPr>
              <a:t>Lambda</a:t>
            </a:r>
          </a:p>
        </p:txBody>
      </p:sp>
      <p:pic>
        <p:nvPicPr>
          <p:cNvPr id="4" name="Picture 3">
            <a:extLst>
              <a:ext uri="{FF2B5EF4-FFF2-40B4-BE49-F238E27FC236}">
                <a16:creationId xmlns:a16="http://schemas.microsoft.com/office/drawing/2014/main" id="{0D4CB95C-C3E6-4C3D-A3F0-AC7EAD1052A0}"/>
              </a:ext>
            </a:extLst>
          </p:cNvPr>
          <p:cNvPicPr>
            <a:picLocks noChangeAspect="1"/>
          </p:cNvPicPr>
          <p:nvPr/>
        </p:nvPicPr>
        <p:blipFill rotWithShape="1">
          <a:blip r:embed="rId2"/>
          <a:srcRect l="4325" t="9381" r="5900" b="13583"/>
          <a:stretch/>
        </p:blipFill>
        <p:spPr>
          <a:xfrm>
            <a:off x="395536" y="1340767"/>
            <a:ext cx="8208912" cy="3960441"/>
          </a:xfrm>
          <a:prstGeom prst="rect">
            <a:avLst/>
          </a:prstGeom>
        </p:spPr>
      </p:pic>
    </p:spTree>
    <p:extLst>
      <p:ext uri="{BB962C8B-B14F-4D97-AF65-F5344CB8AC3E}">
        <p14:creationId xmlns:p14="http://schemas.microsoft.com/office/powerpoint/2010/main" val="3736168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24095"/>
            <a:ext cx="7543800" cy="612617"/>
          </a:xfrm>
        </p:spPr>
        <p:txBody>
          <a:bodyPr>
            <a:normAutofit fontScale="90000"/>
          </a:bodyPr>
          <a:lstStyle/>
          <a:p>
            <a:r>
              <a:rPr lang="en-US" sz="4000" dirty="0">
                <a:solidFill>
                  <a:schemeClr val="tx1">
                    <a:lumMod val="85000"/>
                    <a:lumOff val="15000"/>
                  </a:schemeClr>
                </a:solidFill>
                <a:latin typeface="Claire Hand" panose="02000506040000020004" pitchFamily="50" charset="0"/>
                <a:cs typeface="Arial" panose="020B0604020202020204" pitchFamily="34" charset="0"/>
              </a:rPr>
              <a:t>AWS</a:t>
            </a:r>
            <a:r>
              <a:rPr lang="en-US" sz="4400" b="1" dirty="0"/>
              <a:t> </a:t>
            </a:r>
            <a:r>
              <a:rPr lang="en-US" sz="4000" dirty="0">
                <a:solidFill>
                  <a:schemeClr val="tx1">
                    <a:lumMod val="85000"/>
                    <a:lumOff val="15000"/>
                  </a:schemeClr>
                </a:solidFill>
                <a:latin typeface="Claire Hand" panose="02000506040000020004" pitchFamily="50" charset="0"/>
                <a:cs typeface="Arial" panose="020B0604020202020204" pitchFamily="34" charset="0"/>
              </a:rPr>
              <a:t>Lambda</a:t>
            </a:r>
          </a:p>
        </p:txBody>
      </p:sp>
      <p:pic>
        <p:nvPicPr>
          <p:cNvPr id="3" name="Picture 2">
            <a:extLst>
              <a:ext uri="{FF2B5EF4-FFF2-40B4-BE49-F238E27FC236}">
                <a16:creationId xmlns:a16="http://schemas.microsoft.com/office/drawing/2014/main" id="{D8FB0B1E-2E2B-48E8-9C7A-02004566432C}"/>
              </a:ext>
            </a:extLst>
          </p:cNvPr>
          <p:cNvPicPr>
            <a:picLocks noChangeAspect="1"/>
          </p:cNvPicPr>
          <p:nvPr/>
        </p:nvPicPr>
        <p:blipFill rotWithShape="1">
          <a:blip r:embed="rId2"/>
          <a:srcRect l="5113" t="10781" r="10625" b="13583"/>
          <a:stretch/>
        </p:blipFill>
        <p:spPr>
          <a:xfrm>
            <a:off x="598754" y="1081268"/>
            <a:ext cx="7933685" cy="4003917"/>
          </a:xfrm>
          <a:prstGeom prst="rect">
            <a:avLst/>
          </a:prstGeom>
        </p:spPr>
      </p:pic>
    </p:spTree>
    <p:extLst>
      <p:ext uri="{BB962C8B-B14F-4D97-AF65-F5344CB8AC3E}">
        <p14:creationId xmlns:p14="http://schemas.microsoft.com/office/powerpoint/2010/main" val="2383695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24095"/>
            <a:ext cx="7543800" cy="612617"/>
          </a:xfrm>
        </p:spPr>
        <p:txBody>
          <a:bodyPr>
            <a:normAutofit fontScale="90000"/>
          </a:bodyPr>
          <a:lstStyle/>
          <a:p>
            <a:r>
              <a:rPr lang="en-US" sz="4000" dirty="0">
                <a:solidFill>
                  <a:schemeClr val="tx1">
                    <a:lumMod val="85000"/>
                    <a:lumOff val="15000"/>
                  </a:schemeClr>
                </a:solidFill>
                <a:latin typeface="Claire Hand" panose="02000506040000020004" pitchFamily="50" charset="0"/>
                <a:cs typeface="Arial" panose="020B0604020202020204" pitchFamily="34" charset="0"/>
              </a:rPr>
              <a:t>AWS</a:t>
            </a:r>
            <a:r>
              <a:rPr lang="en-US" sz="4400" b="1" dirty="0"/>
              <a:t> </a:t>
            </a:r>
            <a:r>
              <a:rPr lang="en-US" sz="4000" dirty="0">
                <a:solidFill>
                  <a:schemeClr val="tx1">
                    <a:lumMod val="85000"/>
                    <a:lumOff val="15000"/>
                  </a:schemeClr>
                </a:solidFill>
                <a:latin typeface="Claire Hand" panose="02000506040000020004" pitchFamily="50" charset="0"/>
                <a:cs typeface="Arial" panose="020B0604020202020204" pitchFamily="34" charset="0"/>
              </a:rPr>
              <a:t>Lambda</a:t>
            </a:r>
          </a:p>
        </p:txBody>
      </p:sp>
      <p:pic>
        <p:nvPicPr>
          <p:cNvPr id="4" name="Picture 3">
            <a:extLst>
              <a:ext uri="{FF2B5EF4-FFF2-40B4-BE49-F238E27FC236}">
                <a16:creationId xmlns:a16="http://schemas.microsoft.com/office/drawing/2014/main" id="{312C530F-C538-42EE-9491-B306FE0A7CBE}"/>
              </a:ext>
            </a:extLst>
          </p:cNvPr>
          <p:cNvPicPr>
            <a:picLocks noChangeAspect="1"/>
          </p:cNvPicPr>
          <p:nvPr/>
        </p:nvPicPr>
        <p:blipFill rotWithShape="1">
          <a:blip r:embed="rId2"/>
          <a:srcRect l="6687" t="13583" r="8501" b="13583"/>
          <a:stretch/>
        </p:blipFill>
        <p:spPr>
          <a:xfrm>
            <a:off x="694400" y="1124744"/>
            <a:ext cx="7755200" cy="3744417"/>
          </a:xfrm>
          <a:prstGeom prst="rect">
            <a:avLst/>
          </a:prstGeom>
        </p:spPr>
      </p:pic>
    </p:spTree>
    <p:extLst>
      <p:ext uri="{BB962C8B-B14F-4D97-AF65-F5344CB8AC3E}">
        <p14:creationId xmlns:p14="http://schemas.microsoft.com/office/powerpoint/2010/main" val="2114328517"/>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8461</TotalTime>
  <Words>280</Words>
  <Application>Microsoft Office PowerPoint</Application>
  <PresentationFormat>On-screen Show (4:3)</PresentationFormat>
  <Paragraphs>76</Paragraphs>
  <Slides>42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Calibri</vt:lpstr>
      <vt:lpstr>Calibri Light</vt:lpstr>
      <vt:lpstr>Claire Hand</vt:lpstr>
      <vt:lpstr>Retrospect</vt:lpstr>
      <vt:lpstr>AWS Microservices</vt:lpstr>
      <vt:lpstr>AWS Microservices Architecture</vt:lpstr>
      <vt:lpstr>AWS Serverless Architecture</vt:lpstr>
      <vt:lpstr>AWS Compute Offerings</vt:lpstr>
      <vt:lpstr>AWS Lambda</vt:lpstr>
      <vt:lpstr>AWS Lambda</vt:lpstr>
      <vt:lpstr>AWS Lambda</vt:lpstr>
      <vt:lpstr>AWS Lambda</vt:lpstr>
      <vt:lpstr>AWS Lambda</vt:lpstr>
      <vt:lpstr>Blue/Green Deployment</vt:lpstr>
      <vt:lpstr>Blue/Green Deployment</vt:lpstr>
      <vt:lpstr>Blue/Green Deployment</vt:lpstr>
      <vt:lpstr>AWS Lambda</vt:lpstr>
      <vt:lpstr>AWS Lambda</vt:lpstr>
      <vt:lpstr>AWS Lambda</vt:lpstr>
      <vt:lpstr>AWS Lambda</vt:lpstr>
      <vt:lpstr>AWS Lambda</vt:lpstr>
      <vt:lpstr>AWS Lambda</vt:lpstr>
      <vt:lpstr>AWS Lambda</vt:lpstr>
      <vt:lpstr>AWS Lambda</vt:lpstr>
      <vt:lpstr>AWS Lambda</vt:lpstr>
      <vt:lpstr>AWS Lambda</vt:lpstr>
      <vt:lpstr>AWS API Gateway</vt:lpstr>
      <vt:lpstr>AWS API Gateway</vt:lpstr>
      <vt:lpstr>AWS API Gateway</vt:lpstr>
      <vt:lpstr>AWS API Gateway</vt:lpstr>
      <vt:lpstr>AWS API Gateway</vt:lpstr>
      <vt:lpstr>AWS API Gateway</vt:lpstr>
      <vt:lpstr>Accessing API Gateway</vt:lpstr>
      <vt:lpstr>Accessing API Gateway</vt:lpstr>
      <vt:lpstr>DynamoDB</vt:lpstr>
      <vt:lpstr>DynamoDB</vt:lpstr>
      <vt:lpstr>DynamoDB</vt:lpstr>
      <vt:lpstr>DynamoDB</vt:lpstr>
      <vt:lpstr>DynamoDB</vt:lpstr>
      <vt:lpstr>DynamoDB</vt:lpstr>
      <vt:lpstr>DynamoDB</vt:lpstr>
      <vt:lpstr>DynamoDB</vt:lpstr>
      <vt:lpstr>DynamoDB</vt:lpstr>
      <vt:lpstr>DynamoDB</vt:lpstr>
      <vt:lpstr>Node.Js and DynamoDB</vt:lpstr>
      <vt:lpstr>DynamoDb RCU and WCU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microservices</dc:title>
  <dc:creator>Samuel Masué</dc:creator>
  <cp:lastModifiedBy>Udayakumar Mathivanan</cp:lastModifiedBy>
  <cp:revision>180</cp:revision>
  <dcterms:created xsi:type="dcterms:W3CDTF">2016-09-17T19:34:21Z</dcterms:created>
  <dcterms:modified xsi:type="dcterms:W3CDTF">2019-04-11T07:44:01Z</dcterms:modified>
</cp:coreProperties>
</file>